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82" r:id="rId3"/>
    <p:sldId id="259" r:id="rId4"/>
    <p:sldId id="263" r:id="rId5"/>
    <p:sldId id="284" r:id="rId6"/>
    <p:sldId id="266" r:id="rId7"/>
    <p:sldId id="277" r:id="rId8"/>
    <p:sldId id="264" r:id="rId9"/>
    <p:sldId id="267" r:id="rId10"/>
    <p:sldId id="268" r:id="rId11"/>
    <p:sldId id="269" r:id="rId12"/>
    <p:sldId id="278" r:id="rId13"/>
    <p:sldId id="270" r:id="rId14"/>
    <p:sldId id="271" r:id="rId15"/>
    <p:sldId id="272" r:id="rId16"/>
    <p:sldId id="275" r:id="rId17"/>
    <p:sldId id="273" r:id="rId18"/>
    <p:sldId id="274" r:id="rId19"/>
    <p:sldId id="280" r:id="rId20"/>
    <p:sldId id="283" r:id="rId21"/>
    <p:sldId id="285" r:id="rId22"/>
    <p:sldId id="281" r:id="rId23"/>
    <p:sldId id="279" r:id="rId24"/>
    <p:sldId id="276" r:id="rId25"/>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0" autoAdjust="0"/>
    <p:restoredTop sz="94660"/>
  </p:normalViewPr>
  <p:slideViewPr>
    <p:cSldViewPr>
      <p:cViewPr varScale="1">
        <p:scale>
          <a:sx n="83" d="100"/>
          <a:sy n="83" d="100"/>
        </p:scale>
        <p:origin x="108" y="7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4572A51F-30B1-4A35-AFD3-4ABB74891CE7}" type="datetimeFigureOut">
              <a:rPr lang="hu-HU" smtClean="0"/>
              <a:pPr/>
              <a:t>2015.03.11.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9A0D2FB-F788-4DB4-9AE7-0ECFB76F4993}" type="slidenum">
              <a:rPr lang="hu-HU" smtClean="0"/>
              <a:pPr/>
              <a:t>‹Nr.›</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572A51F-30B1-4A35-AFD3-4ABB74891CE7}" type="datetimeFigureOut">
              <a:rPr lang="hu-HU" smtClean="0"/>
              <a:pPr/>
              <a:t>2015.03.11.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9A0D2FB-F788-4DB4-9AE7-0ECFB76F4993}" type="slidenum">
              <a:rPr lang="hu-HU" smtClean="0"/>
              <a:pPr/>
              <a:t>‹Nr.›</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572A51F-30B1-4A35-AFD3-4ABB74891CE7}" type="datetimeFigureOut">
              <a:rPr lang="hu-HU" smtClean="0"/>
              <a:pPr/>
              <a:t>2015.03.11.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9A0D2FB-F788-4DB4-9AE7-0ECFB76F4993}" type="slidenum">
              <a:rPr lang="hu-HU" smtClean="0"/>
              <a:pPr/>
              <a:t>‹Nr.›</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4572A51F-30B1-4A35-AFD3-4ABB74891CE7}" type="datetimeFigureOut">
              <a:rPr lang="hu-HU" smtClean="0"/>
              <a:pPr/>
              <a:t>2015.03.11.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9A0D2FB-F788-4DB4-9AE7-0ECFB76F4993}" type="slidenum">
              <a:rPr lang="hu-HU" smtClean="0"/>
              <a:pPr/>
              <a:t>‹Nr.›</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4572A51F-30B1-4A35-AFD3-4ABB74891CE7}" type="datetimeFigureOut">
              <a:rPr lang="hu-HU" smtClean="0"/>
              <a:pPr/>
              <a:t>2015.03.11.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39A0D2FB-F788-4DB4-9AE7-0ECFB76F4993}" type="slidenum">
              <a:rPr lang="hu-HU" smtClean="0"/>
              <a:pPr/>
              <a:t>‹Nr.›</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4572A51F-30B1-4A35-AFD3-4ABB74891CE7}" type="datetimeFigureOut">
              <a:rPr lang="hu-HU" smtClean="0"/>
              <a:pPr/>
              <a:t>2015.03.11.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39A0D2FB-F788-4DB4-9AE7-0ECFB76F4993}" type="slidenum">
              <a:rPr lang="hu-HU" smtClean="0"/>
              <a:pPr/>
              <a:t>‹Nr.›</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4572A51F-30B1-4A35-AFD3-4ABB74891CE7}" type="datetimeFigureOut">
              <a:rPr lang="hu-HU" smtClean="0"/>
              <a:pPr/>
              <a:t>2015.03.11.</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39A0D2FB-F788-4DB4-9AE7-0ECFB76F4993}" type="slidenum">
              <a:rPr lang="hu-HU" smtClean="0"/>
              <a:pPr/>
              <a:t>‹Nr.›</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4572A51F-30B1-4A35-AFD3-4ABB74891CE7}" type="datetimeFigureOut">
              <a:rPr lang="hu-HU" smtClean="0"/>
              <a:pPr/>
              <a:t>2015.03.11.</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39A0D2FB-F788-4DB4-9AE7-0ECFB76F4993}" type="slidenum">
              <a:rPr lang="hu-HU" smtClean="0"/>
              <a:pPr/>
              <a:t>‹Nr.›</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4572A51F-30B1-4A35-AFD3-4ABB74891CE7}" type="datetimeFigureOut">
              <a:rPr lang="hu-HU" smtClean="0"/>
              <a:pPr/>
              <a:t>2015.03.11.</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39A0D2FB-F788-4DB4-9AE7-0ECFB76F4993}" type="slidenum">
              <a:rPr lang="hu-HU" smtClean="0"/>
              <a:pPr/>
              <a:t>‹Nr.›</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4572A51F-30B1-4A35-AFD3-4ABB74891CE7}" type="datetimeFigureOut">
              <a:rPr lang="hu-HU" smtClean="0"/>
              <a:pPr/>
              <a:t>2015.03.11.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39A0D2FB-F788-4DB4-9AE7-0ECFB76F4993}" type="slidenum">
              <a:rPr lang="hu-HU" smtClean="0"/>
              <a:pPr/>
              <a:t>‹Nr.›</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4572A51F-30B1-4A35-AFD3-4ABB74891CE7}" type="datetimeFigureOut">
              <a:rPr lang="hu-HU" smtClean="0"/>
              <a:pPr/>
              <a:t>2015.03.11.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39A0D2FB-F788-4DB4-9AE7-0ECFB76F4993}" type="slidenum">
              <a:rPr lang="hu-HU" smtClean="0"/>
              <a:pPr/>
              <a:t>‹Nr.›</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72A51F-30B1-4A35-AFD3-4ABB74891CE7}" type="datetimeFigureOut">
              <a:rPr lang="hu-HU" smtClean="0"/>
              <a:pPr/>
              <a:t>2015.03.11.</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A0D2FB-F788-4DB4-9AE7-0ECFB76F4993}" type="slidenum">
              <a:rPr lang="hu-HU" smtClean="0"/>
              <a:pPr/>
              <a:t>‹Nr.›</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G:\Zaladepo20110622\P6220059.JPG"/>
          <p:cNvPicPr>
            <a:picLocks noChangeAspect="1" noChangeArrowheads="1"/>
          </p:cNvPicPr>
          <p:nvPr/>
        </p:nvPicPr>
        <p:blipFill>
          <a:blip r:embed="rId2" cstate="print"/>
          <a:srcRect/>
          <a:stretch>
            <a:fillRect/>
          </a:stretch>
        </p:blipFill>
        <p:spPr bwMode="auto">
          <a:xfrm>
            <a:off x="1" y="1"/>
            <a:ext cx="9143999" cy="6857999"/>
          </a:xfrm>
          <a:prstGeom prst="rect">
            <a:avLst/>
          </a:prstGeom>
          <a:noFill/>
        </p:spPr>
      </p:pic>
      <p:sp>
        <p:nvSpPr>
          <p:cNvPr id="4" name="Szövegdoboz 3"/>
          <p:cNvSpPr txBox="1"/>
          <p:nvPr/>
        </p:nvSpPr>
        <p:spPr>
          <a:xfrm>
            <a:off x="467544" y="4797152"/>
            <a:ext cx="5184576" cy="2062103"/>
          </a:xfrm>
          <a:prstGeom prst="rect">
            <a:avLst/>
          </a:prstGeom>
          <a:noFill/>
        </p:spPr>
        <p:txBody>
          <a:bodyPr wrap="square" rtlCol="0">
            <a:spAutoFit/>
          </a:bodyPr>
          <a:lstStyle/>
          <a:p>
            <a:r>
              <a:rPr lang="de-DE" sz="3200" b="1" dirty="0" smtClean="0">
                <a:solidFill>
                  <a:srgbClr val="FF0000"/>
                </a:solidFill>
              </a:rPr>
              <a:t>Wiederverwendung oder Behandlung als Abfall in den Rechtsvorschriften der EU und Ungarns</a:t>
            </a:r>
            <a:endParaRPr lang="hu-HU" sz="3200" b="1" dirty="0" smtClean="0">
              <a:solidFill>
                <a:srgbClr val="FF0000"/>
              </a:solidFill>
            </a:endParaRPr>
          </a:p>
        </p:txBody>
      </p:sp>
      <p:sp>
        <p:nvSpPr>
          <p:cNvPr id="5" name="Szövegdoboz 4"/>
          <p:cNvSpPr txBox="1"/>
          <p:nvPr/>
        </p:nvSpPr>
        <p:spPr>
          <a:xfrm>
            <a:off x="6444208" y="5589240"/>
            <a:ext cx="2592288" cy="1015663"/>
          </a:xfrm>
          <a:prstGeom prst="rect">
            <a:avLst/>
          </a:prstGeom>
          <a:noFill/>
        </p:spPr>
        <p:txBody>
          <a:bodyPr wrap="square" rtlCol="0">
            <a:spAutoFit/>
          </a:bodyPr>
          <a:lstStyle/>
          <a:p>
            <a:r>
              <a:rPr lang="de-DE" sz="2000" b="1" dirty="0" smtClean="0">
                <a:solidFill>
                  <a:srgbClr val="00B050"/>
                </a:solidFill>
              </a:rPr>
              <a:t>   D</a:t>
            </a:r>
            <a:r>
              <a:rPr lang="hu-HU" sz="2000" b="1" dirty="0" smtClean="0">
                <a:solidFill>
                  <a:srgbClr val="00B050"/>
                </a:solidFill>
              </a:rPr>
              <a:t>r. C</a:t>
            </a:r>
            <a:r>
              <a:rPr lang="de-DE" sz="2000" b="1" dirty="0" smtClean="0">
                <a:solidFill>
                  <a:srgbClr val="00B050"/>
                </a:solidFill>
              </a:rPr>
              <a:t>SEPREGI</a:t>
            </a:r>
            <a:r>
              <a:rPr lang="hu-HU" sz="2000" b="1" dirty="0" smtClean="0">
                <a:solidFill>
                  <a:srgbClr val="00B050"/>
                </a:solidFill>
              </a:rPr>
              <a:t> István</a:t>
            </a:r>
          </a:p>
          <a:p>
            <a:r>
              <a:rPr lang="hu-HU" sz="2000" b="1" dirty="0" smtClean="0">
                <a:solidFill>
                  <a:srgbClr val="00B050"/>
                </a:solidFill>
              </a:rPr>
              <a:t>       </a:t>
            </a:r>
            <a:r>
              <a:rPr lang="de-DE" sz="2000" b="1" dirty="0" smtClean="0">
                <a:solidFill>
                  <a:srgbClr val="00B050"/>
                </a:solidFill>
              </a:rPr>
              <a:t>Geschäftsführer</a:t>
            </a:r>
            <a:endParaRPr lang="hu-HU" sz="2000" b="1" dirty="0" smtClean="0">
              <a:solidFill>
                <a:srgbClr val="00B050"/>
              </a:solidFill>
            </a:endParaRPr>
          </a:p>
          <a:p>
            <a:pPr algn="ctr"/>
            <a:r>
              <a:rPr lang="de-DE" sz="2000" b="1" dirty="0" smtClean="0">
                <a:solidFill>
                  <a:srgbClr val="00B050"/>
                </a:solidFill>
              </a:rPr>
              <a:t>    </a:t>
            </a:r>
            <a:r>
              <a:rPr lang="hu-HU" sz="2000" b="1" dirty="0" smtClean="0">
                <a:solidFill>
                  <a:srgbClr val="00B050"/>
                </a:solidFill>
              </a:rPr>
              <a:t>ZÖLDJOG Kft.</a:t>
            </a:r>
            <a:endParaRPr lang="hu-HU" sz="2000" b="1" dirty="0">
              <a:solidFill>
                <a:srgbClr val="00B050"/>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706090"/>
          </a:xfrm>
        </p:spPr>
        <p:txBody>
          <a:bodyPr>
            <a:normAutofit fontScale="90000"/>
          </a:bodyPr>
          <a:lstStyle/>
          <a:p>
            <a:r>
              <a:rPr lang="hu-HU" dirty="0" smtClean="0"/>
              <a:t/>
            </a:r>
            <a:br>
              <a:rPr lang="hu-HU" dirty="0" smtClean="0"/>
            </a:br>
            <a:r>
              <a:rPr lang="de-DE" dirty="0" smtClean="0"/>
              <a:t>Artikel 5, Nebenprodukte</a:t>
            </a:r>
            <a:r>
              <a:rPr lang="hu-HU" dirty="0" smtClean="0"/>
              <a:t/>
            </a:r>
            <a:br>
              <a:rPr lang="hu-HU" dirty="0" smtClean="0"/>
            </a:br>
            <a:endParaRPr lang="hu-HU" dirty="0"/>
          </a:p>
        </p:txBody>
      </p:sp>
      <p:sp>
        <p:nvSpPr>
          <p:cNvPr id="3" name="Tartalom helye 2"/>
          <p:cNvSpPr>
            <a:spLocks noGrp="1"/>
          </p:cNvSpPr>
          <p:nvPr>
            <p:ph idx="1"/>
          </p:nvPr>
        </p:nvSpPr>
        <p:spPr>
          <a:xfrm>
            <a:off x="457200" y="980728"/>
            <a:ext cx="8229600" cy="5688632"/>
          </a:xfrm>
        </p:spPr>
        <p:txBody>
          <a:bodyPr>
            <a:normAutofit fontScale="70000" lnSpcReduction="20000"/>
          </a:bodyPr>
          <a:lstStyle/>
          <a:p>
            <a:r>
              <a:rPr lang="hu-HU" dirty="0" smtClean="0"/>
              <a:t>„(1) </a:t>
            </a:r>
            <a:r>
              <a:rPr lang="de-DE" dirty="0" smtClean="0"/>
              <a:t>Ein </a:t>
            </a:r>
            <a:r>
              <a:rPr lang="de-DE" dirty="0"/>
              <a:t>Stoff oder Gegenstand, der das Ergebnis eines </a:t>
            </a:r>
            <a:r>
              <a:rPr lang="de-DE" dirty="0" smtClean="0"/>
              <a:t>Her­stellungsverfahrens </a:t>
            </a:r>
            <a:r>
              <a:rPr lang="de-DE" dirty="0"/>
              <a:t>ist, dessen Hauptziel nicht die </a:t>
            </a:r>
            <a:r>
              <a:rPr lang="de-DE" dirty="0" smtClean="0"/>
              <a:t>Herstellung dieses </a:t>
            </a:r>
            <a:r>
              <a:rPr lang="de-DE" dirty="0"/>
              <a:t>Stoffes oder Gegenstands ist, kann nur dann als </a:t>
            </a:r>
            <a:r>
              <a:rPr lang="de-DE" dirty="0" smtClean="0"/>
              <a:t>Neben­produkt </a:t>
            </a:r>
            <a:r>
              <a:rPr lang="de-DE" dirty="0"/>
              <a:t>und nicht als Abfall im Sinne des Artikels 3 Nummer </a:t>
            </a:r>
            <a:r>
              <a:rPr lang="de-DE" dirty="0" smtClean="0"/>
              <a:t>1 gelten</a:t>
            </a:r>
            <a:r>
              <a:rPr lang="de-DE" dirty="0"/>
              <a:t>, wenn die folgenden Voraussetzungen erfüllt sind</a:t>
            </a:r>
            <a:r>
              <a:rPr lang="de-DE" dirty="0" smtClean="0"/>
              <a:t>:</a:t>
            </a:r>
          </a:p>
          <a:p>
            <a:r>
              <a:rPr lang="hu-HU" dirty="0" smtClean="0"/>
              <a:t>a) </a:t>
            </a:r>
            <a:r>
              <a:rPr lang="de-DE" dirty="0" smtClean="0"/>
              <a:t>es </a:t>
            </a:r>
            <a:r>
              <a:rPr lang="de-DE" dirty="0"/>
              <a:t>ist sicher, dass der </a:t>
            </a:r>
            <a:r>
              <a:rPr lang="de-DE" b="1" u="sng" dirty="0"/>
              <a:t>Stoff</a:t>
            </a:r>
            <a:r>
              <a:rPr lang="de-DE" dirty="0"/>
              <a:t> oder Gegenstand </a:t>
            </a:r>
            <a:r>
              <a:rPr lang="de-DE" b="1" u="sng" dirty="0"/>
              <a:t>weiter </a:t>
            </a:r>
            <a:r>
              <a:rPr lang="de-DE" b="1" u="sng" dirty="0" smtClean="0"/>
              <a:t>verwen­det wird</a:t>
            </a:r>
            <a:r>
              <a:rPr lang="hu-HU" dirty="0" smtClean="0"/>
              <a:t>;</a:t>
            </a:r>
          </a:p>
          <a:p>
            <a:r>
              <a:rPr lang="hu-HU" dirty="0" smtClean="0"/>
              <a:t>b) </a:t>
            </a:r>
            <a:r>
              <a:rPr lang="de-DE" dirty="0"/>
              <a:t>der Stoff oder Gegenstand </a:t>
            </a:r>
            <a:r>
              <a:rPr lang="de-DE" b="1" u="sng" dirty="0"/>
              <a:t>kann direkt ohne weitere </a:t>
            </a:r>
            <a:r>
              <a:rPr lang="de-DE" b="1" u="sng" dirty="0" smtClean="0"/>
              <a:t>Verarbeitung</a:t>
            </a:r>
            <a:r>
              <a:rPr lang="de-DE" b="1" u="sng" dirty="0"/>
              <a:t>, die über die normalen industriellen Verfahren </a:t>
            </a:r>
            <a:r>
              <a:rPr lang="de-DE" b="1" u="sng" dirty="0" smtClean="0"/>
              <a:t>hinausgeht</a:t>
            </a:r>
            <a:r>
              <a:rPr lang="de-DE" b="1" u="sng" dirty="0"/>
              <a:t>, verwendet </a:t>
            </a:r>
            <a:r>
              <a:rPr lang="de-DE" b="1" u="sng" dirty="0" smtClean="0"/>
              <a:t>werden</a:t>
            </a:r>
            <a:r>
              <a:rPr lang="hu-HU" dirty="0" smtClean="0"/>
              <a:t>;</a:t>
            </a:r>
          </a:p>
          <a:p>
            <a:r>
              <a:rPr lang="hu-HU" dirty="0" smtClean="0"/>
              <a:t>c) </a:t>
            </a:r>
            <a:r>
              <a:rPr lang="de-DE" dirty="0"/>
              <a:t>der Stoff oder Gegenstand </a:t>
            </a:r>
            <a:r>
              <a:rPr lang="de-DE" b="1" u="sng" dirty="0"/>
              <a:t>wird als integraler </a:t>
            </a:r>
            <a:r>
              <a:rPr lang="de-DE" b="1" u="sng" dirty="0" smtClean="0"/>
              <a:t>Bestandteil eines </a:t>
            </a:r>
            <a:r>
              <a:rPr lang="de-DE" b="1" u="sng" dirty="0"/>
              <a:t>Herstellungsprozesses erzeugt </a:t>
            </a:r>
            <a:r>
              <a:rPr lang="de-DE" dirty="0" smtClean="0"/>
              <a:t>und</a:t>
            </a:r>
            <a:endParaRPr lang="hu-HU" dirty="0" smtClean="0"/>
          </a:p>
          <a:p>
            <a:r>
              <a:rPr lang="hu-HU" dirty="0" smtClean="0"/>
              <a:t>d) </a:t>
            </a:r>
            <a:r>
              <a:rPr lang="de-DE" dirty="0" smtClean="0"/>
              <a:t>die </a:t>
            </a:r>
            <a:r>
              <a:rPr lang="de-DE" b="1" u="sng" dirty="0"/>
              <a:t>weitere Verwendung ist rechtmäßig</a:t>
            </a:r>
            <a:r>
              <a:rPr lang="de-DE" dirty="0"/>
              <a:t>, d. h. der Stoff </a:t>
            </a:r>
            <a:r>
              <a:rPr lang="de-DE" dirty="0" smtClean="0"/>
              <a:t>oder Gegenstand </a:t>
            </a:r>
            <a:r>
              <a:rPr lang="de-DE" dirty="0"/>
              <a:t>erfüllt alle einschlägigen Produkt-, Umwelt- </a:t>
            </a:r>
            <a:r>
              <a:rPr lang="de-DE" dirty="0" smtClean="0"/>
              <a:t>und Gesundheitsschutzanforderungen </a:t>
            </a:r>
            <a:r>
              <a:rPr lang="de-DE" dirty="0"/>
              <a:t>für die jeweilige </a:t>
            </a:r>
            <a:r>
              <a:rPr lang="de-DE" dirty="0" smtClean="0"/>
              <a:t>Verwen­dung </a:t>
            </a:r>
            <a:r>
              <a:rPr lang="de-DE" dirty="0"/>
              <a:t>und führt insgesamt nicht zu schädlichen </a:t>
            </a:r>
            <a:r>
              <a:rPr lang="de-DE" dirty="0" smtClean="0"/>
              <a:t>Umwelt- oder Gesundheitsfolgen.</a:t>
            </a:r>
            <a:r>
              <a:rPr lang="hu-HU" dirty="0" smtClean="0"/>
              <a:t>”</a:t>
            </a:r>
          </a:p>
          <a:p>
            <a:endParaRPr lang="hu-H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706090"/>
          </a:xfrm>
        </p:spPr>
        <p:txBody>
          <a:bodyPr>
            <a:normAutofit fontScale="90000"/>
          </a:bodyPr>
          <a:lstStyle/>
          <a:p>
            <a:r>
              <a:rPr lang="de-DE" dirty="0" smtClean="0"/>
              <a:t>Artikel 6, </a:t>
            </a:r>
            <a:r>
              <a:rPr lang="hu-HU" dirty="0" smtClean="0"/>
              <a:t>Ende </a:t>
            </a:r>
            <a:r>
              <a:rPr lang="hu-HU" dirty="0"/>
              <a:t>der </a:t>
            </a:r>
            <a:r>
              <a:rPr lang="hu-HU" dirty="0" smtClean="0"/>
              <a:t>Abfalleigenschaft</a:t>
            </a:r>
            <a:endParaRPr lang="hu-HU" dirty="0"/>
          </a:p>
        </p:txBody>
      </p:sp>
      <p:sp>
        <p:nvSpPr>
          <p:cNvPr id="3" name="Tartalom helye 2"/>
          <p:cNvSpPr>
            <a:spLocks noGrp="1"/>
          </p:cNvSpPr>
          <p:nvPr>
            <p:ph idx="1"/>
          </p:nvPr>
        </p:nvSpPr>
        <p:spPr>
          <a:xfrm>
            <a:off x="457200" y="1052736"/>
            <a:ext cx="8363272" cy="5616624"/>
          </a:xfrm>
        </p:spPr>
        <p:txBody>
          <a:bodyPr>
            <a:normAutofit fontScale="70000" lnSpcReduction="20000"/>
          </a:bodyPr>
          <a:lstStyle/>
          <a:p>
            <a:r>
              <a:rPr lang="hu-HU" dirty="0" smtClean="0"/>
              <a:t>„(1) </a:t>
            </a:r>
            <a:r>
              <a:rPr lang="de-DE" dirty="0" smtClean="0"/>
              <a:t>Bestimmte </a:t>
            </a:r>
            <a:r>
              <a:rPr lang="de-DE" dirty="0"/>
              <a:t>festgelegte Abfälle </a:t>
            </a:r>
            <a:r>
              <a:rPr lang="de-DE" b="1" u="sng" dirty="0"/>
              <a:t>sind nicht mehr als </a:t>
            </a:r>
            <a:r>
              <a:rPr lang="de-DE" b="1" u="sng" dirty="0" smtClean="0"/>
              <a:t>Abfälle im </a:t>
            </a:r>
            <a:r>
              <a:rPr lang="de-DE" b="1" u="sng" dirty="0"/>
              <a:t>Sinne von Artikel 3 </a:t>
            </a:r>
            <a:r>
              <a:rPr lang="de-DE" b="1" u="sng" dirty="0" smtClean="0"/>
              <a:t>Nummer 1 </a:t>
            </a:r>
            <a:r>
              <a:rPr lang="de-DE" b="1" u="sng" dirty="0"/>
              <a:t>anzusehen</a:t>
            </a:r>
            <a:r>
              <a:rPr lang="de-DE" dirty="0"/>
              <a:t>, wenn sie </a:t>
            </a:r>
            <a:r>
              <a:rPr lang="de-DE" dirty="0" smtClean="0"/>
              <a:t>ein Verwertungsverfahren</a:t>
            </a:r>
            <a:r>
              <a:rPr lang="de-DE" dirty="0"/>
              <a:t>, wozu auch ein Recyclingverfahren </a:t>
            </a:r>
            <a:r>
              <a:rPr lang="de-DE" dirty="0" smtClean="0"/>
              <a:t>zu rechnen </a:t>
            </a:r>
            <a:r>
              <a:rPr lang="de-DE" dirty="0"/>
              <a:t>ist, durchlaufen haben und spezifische Kriterien </a:t>
            </a:r>
            <a:r>
              <a:rPr lang="de-DE" dirty="0" smtClean="0"/>
              <a:t>erfül­len</a:t>
            </a:r>
            <a:r>
              <a:rPr lang="de-DE" dirty="0"/>
              <a:t>, die gemäß den folgenden </a:t>
            </a:r>
            <a:r>
              <a:rPr lang="de-DE" dirty="0" smtClean="0"/>
              <a:t>Bedingungen festzulegen </a:t>
            </a:r>
            <a:r>
              <a:rPr lang="de-DE" dirty="0"/>
              <a:t>sind</a:t>
            </a:r>
            <a:r>
              <a:rPr lang="de-DE" dirty="0" smtClean="0"/>
              <a:t>: </a:t>
            </a:r>
            <a:endParaRPr lang="hu-HU" dirty="0" smtClean="0"/>
          </a:p>
          <a:p>
            <a:r>
              <a:rPr lang="hu-HU" dirty="0" smtClean="0"/>
              <a:t>a) </a:t>
            </a:r>
            <a:r>
              <a:rPr lang="de-DE" dirty="0"/>
              <a:t>Der Stoff oder Gegenstand </a:t>
            </a:r>
            <a:r>
              <a:rPr lang="de-DE" b="1" u="sng" dirty="0"/>
              <a:t>wird gemeinhin</a:t>
            </a:r>
            <a:r>
              <a:rPr lang="de-DE" dirty="0"/>
              <a:t> für </a:t>
            </a:r>
            <a:r>
              <a:rPr lang="de-DE" dirty="0" smtClean="0"/>
              <a:t>bestimmte Zwecke </a:t>
            </a:r>
            <a:r>
              <a:rPr lang="de-DE" b="1" u="sng" dirty="0"/>
              <a:t>verwendet</a:t>
            </a:r>
            <a:r>
              <a:rPr lang="de-DE" dirty="0" smtClean="0"/>
              <a:t>;</a:t>
            </a:r>
            <a:endParaRPr lang="hu-HU" dirty="0" smtClean="0"/>
          </a:p>
          <a:p>
            <a:r>
              <a:rPr lang="hu-HU" dirty="0" smtClean="0"/>
              <a:t>b) </a:t>
            </a:r>
            <a:r>
              <a:rPr lang="de-DE" dirty="0" smtClean="0"/>
              <a:t>es </a:t>
            </a:r>
            <a:r>
              <a:rPr lang="de-DE" b="1" u="sng" dirty="0"/>
              <a:t>besteht ein Markt</a:t>
            </a:r>
            <a:r>
              <a:rPr lang="de-DE" dirty="0"/>
              <a:t> für diesen Stoff oder Gegenstand </a:t>
            </a:r>
            <a:r>
              <a:rPr lang="de-DE" dirty="0" smtClean="0"/>
              <a:t>oder eine </a:t>
            </a:r>
            <a:r>
              <a:rPr lang="de-DE" dirty="0"/>
              <a:t>Nachfrage danach</a:t>
            </a:r>
            <a:r>
              <a:rPr lang="de-DE" dirty="0" smtClean="0"/>
              <a:t>;</a:t>
            </a:r>
            <a:endParaRPr lang="hu-HU" dirty="0" smtClean="0"/>
          </a:p>
          <a:p>
            <a:r>
              <a:rPr lang="hu-HU" dirty="0" smtClean="0"/>
              <a:t>c) </a:t>
            </a:r>
            <a:r>
              <a:rPr lang="de-DE" dirty="0"/>
              <a:t>der Stoff oder Gegenstand </a:t>
            </a:r>
            <a:r>
              <a:rPr lang="de-DE" b="1" u="sng" dirty="0"/>
              <a:t>erfüllt die technischen </a:t>
            </a:r>
            <a:r>
              <a:rPr lang="de-DE" b="1" u="sng" dirty="0" smtClean="0"/>
              <a:t>Anforde­rungen </a:t>
            </a:r>
            <a:r>
              <a:rPr lang="de-DE" b="1" u="sng" dirty="0"/>
              <a:t>für die bestimmten Zwecke und genügt den </a:t>
            </a:r>
            <a:r>
              <a:rPr lang="de-DE" b="1" u="sng" dirty="0" smtClean="0"/>
              <a:t>beste­henden </a:t>
            </a:r>
            <a:r>
              <a:rPr lang="de-DE" b="1" u="sng" dirty="0"/>
              <a:t>Rechtsvorschriften </a:t>
            </a:r>
            <a:r>
              <a:rPr lang="de-DE" b="1" u="sng" dirty="0" smtClean="0"/>
              <a:t>und Normen </a:t>
            </a:r>
            <a:r>
              <a:rPr lang="de-DE" b="1" u="sng" dirty="0"/>
              <a:t>für Erzeugnisse</a:t>
            </a:r>
            <a:r>
              <a:rPr lang="de-DE" dirty="0"/>
              <a:t> </a:t>
            </a:r>
            <a:r>
              <a:rPr lang="de-DE" dirty="0" smtClean="0"/>
              <a:t>und </a:t>
            </a:r>
            <a:endParaRPr lang="hu-HU" dirty="0" smtClean="0"/>
          </a:p>
          <a:p>
            <a:r>
              <a:rPr lang="hu-HU" dirty="0" smtClean="0"/>
              <a:t>d) </a:t>
            </a:r>
            <a:r>
              <a:rPr lang="de-DE" dirty="0"/>
              <a:t>die Verwendung des Stoffs oder Gegenstands </a:t>
            </a:r>
            <a:r>
              <a:rPr lang="de-DE" b="1" u="sng" dirty="0"/>
              <a:t>führt </a:t>
            </a:r>
            <a:r>
              <a:rPr lang="de-DE" b="1" u="sng" dirty="0" smtClean="0"/>
              <a:t>insgesamt nicht </a:t>
            </a:r>
            <a:r>
              <a:rPr lang="de-DE" b="1" u="sng" dirty="0"/>
              <a:t>zu schädlichen Umwelt- oder Gesundheitsfolgen</a:t>
            </a:r>
            <a:r>
              <a:rPr lang="de-DE" dirty="0" smtClean="0"/>
              <a:t>.</a:t>
            </a:r>
            <a:endParaRPr lang="hu-HU" dirty="0" smtClean="0"/>
          </a:p>
          <a:p>
            <a:r>
              <a:rPr lang="de-DE" dirty="0"/>
              <a:t>Die Kriterien enthalten erforderlichenfalls Grenzwerte für </a:t>
            </a:r>
            <a:r>
              <a:rPr lang="de-DE" dirty="0" smtClean="0"/>
              <a:t>Schad­stoffe </a:t>
            </a:r>
            <a:r>
              <a:rPr lang="de-DE" dirty="0"/>
              <a:t>und tragen möglichen nachteiligen </a:t>
            </a:r>
            <a:r>
              <a:rPr lang="de-DE" dirty="0" smtClean="0"/>
              <a:t>Umweltauswirkungen des </a:t>
            </a:r>
            <a:r>
              <a:rPr lang="de-DE" dirty="0"/>
              <a:t>Stoffes oder Gegenstands </a:t>
            </a:r>
            <a:r>
              <a:rPr lang="de-DE" dirty="0" smtClean="0"/>
              <a:t>Rechnung</a:t>
            </a:r>
            <a:r>
              <a:rPr lang="hu-HU" dirty="0" smtClean="0"/>
              <a:t>.”</a:t>
            </a:r>
          </a:p>
          <a:p>
            <a:endParaRPr lang="hu-H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706090"/>
          </a:xfrm>
        </p:spPr>
        <p:txBody>
          <a:bodyPr>
            <a:noAutofit/>
          </a:bodyPr>
          <a:lstStyle/>
          <a:p>
            <a:r>
              <a:rPr lang="de-DE" sz="3700" dirty="0" smtClean="0"/>
              <a:t>Einige wichtige Definitionen der Richtlinie</a:t>
            </a:r>
            <a:endParaRPr lang="hu-HU" sz="3700" dirty="0"/>
          </a:p>
        </p:txBody>
      </p:sp>
      <p:sp>
        <p:nvSpPr>
          <p:cNvPr id="3" name="Tartalom helye 2"/>
          <p:cNvSpPr>
            <a:spLocks noGrp="1"/>
          </p:cNvSpPr>
          <p:nvPr>
            <p:ph idx="1"/>
          </p:nvPr>
        </p:nvSpPr>
        <p:spPr>
          <a:xfrm>
            <a:off x="395536" y="1052736"/>
            <a:ext cx="8424936" cy="5073427"/>
          </a:xfrm>
        </p:spPr>
        <p:txBody>
          <a:bodyPr>
            <a:normAutofit fontScale="77500" lnSpcReduction="20000"/>
          </a:bodyPr>
          <a:lstStyle/>
          <a:p>
            <a:r>
              <a:rPr lang="de-DE" b="1" u="sng" dirty="0" smtClean="0"/>
              <a:t>Wiederverwendung</a:t>
            </a:r>
            <a:r>
              <a:rPr lang="hu-HU" dirty="0" smtClean="0"/>
              <a:t> (</a:t>
            </a:r>
            <a:r>
              <a:rPr lang="de-DE" dirty="0" smtClean="0"/>
              <a:t>Artikel </a:t>
            </a:r>
            <a:r>
              <a:rPr lang="hu-HU" dirty="0" smtClean="0"/>
              <a:t>3 </a:t>
            </a:r>
            <a:r>
              <a:rPr lang="de-DE" dirty="0" smtClean="0"/>
              <a:t>Nr. </a:t>
            </a:r>
            <a:r>
              <a:rPr lang="hu-HU" dirty="0" smtClean="0"/>
              <a:t>13) </a:t>
            </a:r>
            <a:r>
              <a:rPr lang="de-DE" dirty="0" smtClean="0"/>
              <a:t>KEIN ABFALL</a:t>
            </a:r>
            <a:endParaRPr lang="hu-HU" dirty="0" smtClean="0"/>
          </a:p>
          <a:p>
            <a:r>
              <a:rPr lang="de-DE" b="1" u="sng" dirty="0" smtClean="0"/>
              <a:t>Vorbereitung zur Wiederverwendung </a:t>
            </a:r>
            <a:r>
              <a:rPr lang="hu-HU" dirty="0" smtClean="0"/>
              <a:t>(</a:t>
            </a:r>
            <a:r>
              <a:rPr lang="de-DE" dirty="0" smtClean="0"/>
              <a:t>Artikel </a:t>
            </a:r>
            <a:r>
              <a:rPr lang="hu-HU" dirty="0" smtClean="0"/>
              <a:t>3</a:t>
            </a:r>
            <a:r>
              <a:rPr lang="de-DE" dirty="0" smtClean="0"/>
              <a:t> Nr. </a:t>
            </a:r>
            <a:r>
              <a:rPr lang="hu-HU" dirty="0" smtClean="0"/>
              <a:t>16) </a:t>
            </a:r>
            <a:endParaRPr lang="de-DE" dirty="0" smtClean="0"/>
          </a:p>
          <a:p>
            <a:r>
              <a:rPr lang="de-DE" dirty="0" smtClean="0"/>
              <a:t>ZU ABFALL GEWORDENE ERZEUGNISSE ODER BESTANDTEILE</a:t>
            </a:r>
            <a:endParaRPr lang="hu-HU" dirty="0" smtClean="0"/>
          </a:p>
          <a:p>
            <a:r>
              <a:rPr lang="de-DE" b="1" u="sng" dirty="0" smtClean="0"/>
              <a:t>Recycling</a:t>
            </a:r>
            <a:r>
              <a:rPr lang="hu-HU" dirty="0" smtClean="0"/>
              <a:t> (</a:t>
            </a:r>
            <a:r>
              <a:rPr lang="de-DE" dirty="0" smtClean="0"/>
              <a:t>Artikel </a:t>
            </a:r>
            <a:r>
              <a:rPr lang="hu-HU" dirty="0" smtClean="0"/>
              <a:t>3 </a:t>
            </a:r>
            <a:r>
              <a:rPr lang="de-DE" dirty="0" smtClean="0"/>
              <a:t>Nr.</a:t>
            </a:r>
            <a:r>
              <a:rPr lang="hu-HU" dirty="0" smtClean="0"/>
              <a:t> 17.): </a:t>
            </a:r>
            <a:r>
              <a:rPr lang="de-DE" dirty="0" smtClean="0"/>
              <a:t>ABFALL</a:t>
            </a:r>
            <a:endParaRPr lang="hu-HU" dirty="0" smtClean="0"/>
          </a:p>
          <a:p>
            <a:endParaRPr lang="hu-HU" dirty="0"/>
          </a:p>
          <a:p>
            <a:endParaRPr lang="hu-HU" dirty="0" smtClean="0"/>
          </a:p>
          <a:p>
            <a:endParaRPr lang="hu-HU" dirty="0"/>
          </a:p>
          <a:p>
            <a:pPr>
              <a:buNone/>
            </a:pPr>
            <a:endParaRPr lang="hu-HU" dirty="0" smtClean="0"/>
          </a:p>
          <a:p>
            <a:r>
              <a:rPr lang="hu-HU" dirty="0" smtClean="0"/>
              <a:t>- </a:t>
            </a:r>
            <a:r>
              <a:rPr lang="de-DE" dirty="0" smtClean="0"/>
              <a:t>Entscheidung des Besitzers</a:t>
            </a:r>
            <a:endParaRPr lang="hu-HU" dirty="0" smtClean="0"/>
          </a:p>
          <a:p>
            <a:r>
              <a:rPr lang="hu-HU" dirty="0" smtClean="0"/>
              <a:t>- </a:t>
            </a:r>
            <a:r>
              <a:rPr lang="de-DE" dirty="0" smtClean="0"/>
              <a:t>Art des Produktionsprozesses (Herstellungsprozesses)</a:t>
            </a:r>
            <a:endParaRPr lang="hu-HU" dirty="0" smtClean="0"/>
          </a:p>
          <a:p>
            <a:r>
              <a:rPr lang="hu-HU" dirty="0" smtClean="0"/>
              <a:t>- </a:t>
            </a:r>
            <a:r>
              <a:rPr lang="de-DE" dirty="0" smtClean="0"/>
              <a:t>Qualität des entstandenen Stoffes oder Gegenstandes </a:t>
            </a:r>
            <a:endParaRPr lang="hu-HU" dirty="0" smtClean="0"/>
          </a:p>
          <a:p>
            <a:r>
              <a:rPr lang="hu-HU" dirty="0" smtClean="0"/>
              <a:t>- </a:t>
            </a:r>
            <a:r>
              <a:rPr lang="de-DE" dirty="0" smtClean="0"/>
              <a:t>Nutzungseignung des entstandenen Stoffes</a:t>
            </a:r>
            <a:r>
              <a:rPr lang="hu-HU" dirty="0" smtClean="0"/>
              <a:t> </a:t>
            </a:r>
            <a:endParaRPr lang="hu-HU" dirty="0"/>
          </a:p>
        </p:txBody>
      </p:sp>
      <p:sp>
        <p:nvSpPr>
          <p:cNvPr id="5" name="Lefelé nyíl 4"/>
          <p:cNvSpPr/>
          <p:nvPr/>
        </p:nvSpPr>
        <p:spPr>
          <a:xfrm>
            <a:off x="2411760" y="2708920"/>
            <a:ext cx="3960440"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395536" y="188640"/>
            <a:ext cx="8517632" cy="562074"/>
          </a:xfrm>
        </p:spPr>
        <p:txBody>
          <a:bodyPr>
            <a:noAutofit/>
          </a:bodyPr>
          <a:lstStyle/>
          <a:p>
            <a:r>
              <a:rPr lang="de-DE" sz="3200" dirty="0" smtClean="0"/>
              <a:t>Umfeld (geltender) ungarischer Rechtsvorschriften</a:t>
            </a:r>
            <a:endParaRPr lang="hu-HU" sz="3200" dirty="0"/>
          </a:p>
        </p:txBody>
      </p:sp>
      <p:sp>
        <p:nvSpPr>
          <p:cNvPr id="3" name="Tartalom helye 2"/>
          <p:cNvSpPr>
            <a:spLocks noGrp="1"/>
          </p:cNvSpPr>
          <p:nvPr>
            <p:ph idx="1"/>
          </p:nvPr>
        </p:nvSpPr>
        <p:spPr>
          <a:xfrm>
            <a:off x="457200" y="1052736"/>
            <a:ext cx="8229600" cy="5328592"/>
          </a:xfrm>
        </p:spPr>
        <p:txBody>
          <a:bodyPr>
            <a:normAutofit fontScale="70000" lnSpcReduction="20000"/>
          </a:bodyPr>
          <a:lstStyle/>
          <a:p>
            <a:r>
              <a:rPr lang="de-DE" dirty="0" smtClean="0"/>
              <a:t>Gesetz Nr. LIII aus 1995 über die allgemeinen Regeln des Umweltschutzes </a:t>
            </a:r>
            <a:endParaRPr lang="hu-HU" dirty="0" smtClean="0"/>
          </a:p>
          <a:p>
            <a:r>
              <a:rPr lang="de-DE" dirty="0" smtClean="0"/>
              <a:t>Gesetz Nr. LXXVIII aus 1997 über die Gestaltung und den Schutz der bebauten Umwelt </a:t>
            </a:r>
            <a:endParaRPr lang="hu-HU" dirty="0" smtClean="0"/>
          </a:p>
          <a:p>
            <a:r>
              <a:rPr lang="de-DE" dirty="0" smtClean="0"/>
              <a:t>Abfallgesetz </a:t>
            </a:r>
            <a:r>
              <a:rPr lang="de-DE" dirty="0"/>
              <a:t>Nr. </a:t>
            </a:r>
            <a:r>
              <a:rPr lang="de-DE" dirty="0" smtClean="0"/>
              <a:t>CLXXXV aus 2012 </a:t>
            </a:r>
            <a:endParaRPr lang="hu-HU" dirty="0" smtClean="0"/>
          </a:p>
          <a:p>
            <a:r>
              <a:rPr lang="de-DE" dirty="0" smtClean="0"/>
              <a:t>Regierungsverordnung Nr</a:t>
            </a:r>
            <a:r>
              <a:rPr lang="de-DE" dirty="0"/>
              <a:t>. 98/2001. (VI. 15.) </a:t>
            </a:r>
            <a:r>
              <a:rPr lang="de-DE" dirty="0" smtClean="0"/>
              <a:t>über die Auflagen bezüglich der Durchführung von Tätigkeiten mit gefährlichem Abfall </a:t>
            </a:r>
            <a:endParaRPr lang="hu-HU" dirty="0" smtClean="0"/>
          </a:p>
          <a:p>
            <a:r>
              <a:rPr lang="hu-HU" dirty="0"/>
              <a:t>Regierungsverordnung Nr. 191/2009. (I. 15.) </a:t>
            </a:r>
            <a:r>
              <a:rPr lang="de-DE" dirty="0" smtClean="0"/>
              <a:t>über die Durchführung von Leistungen in der Bauindustrie </a:t>
            </a:r>
            <a:r>
              <a:rPr lang="hu-HU" dirty="0" smtClean="0"/>
              <a:t> </a:t>
            </a:r>
          </a:p>
          <a:p>
            <a:r>
              <a:rPr lang="de-DE" dirty="0" smtClean="0"/>
              <a:t>Verordnung Nr</a:t>
            </a:r>
            <a:r>
              <a:rPr lang="de-DE" dirty="0"/>
              <a:t>. 72/2013.(VIII. 27.) VM </a:t>
            </a:r>
            <a:r>
              <a:rPr lang="de-DE" dirty="0" smtClean="0"/>
              <a:t>des Ministeriums für ländliche Entwicklung </a:t>
            </a:r>
            <a:r>
              <a:rPr lang="hu-HU" dirty="0" smtClean="0"/>
              <a:t> </a:t>
            </a:r>
          </a:p>
          <a:p>
            <a:r>
              <a:rPr lang="de-DE" dirty="0" smtClean="0"/>
              <a:t>Gemeinsame Verordnung </a:t>
            </a:r>
            <a:r>
              <a:rPr lang="de-DE" dirty="0"/>
              <a:t>45/2004 BM-</a:t>
            </a:r>
            <a:r>
              <a:rPr lang="de-DE" dirty="0" err="1"/>
              <a:t>KvVM</a:t>
            </a:r>
            <a:r>
              <a:rPr lang="de-DE" dirty="0"/>
              <a:t> der Ministerien für Inneres sowie Umweltschutz und </a:t>
            </a:r>
            <a:r>
              <a:rPr lang="de-DE" dirty="0" smtClean="0"/>
              <a:t>Wasserwesen über die detaillierten Regelungen der Verarbeitung </a:t>
            </a:r>
            <a:r>
              <a:rPr lang="de-DE" dirty="0"/>
              <a:t>von Bau- und </a:t>
            </a:r>
            <a:r>
              <a:rPr lang="de-DE" dirty="0" smtClean="0"/>
              <a:t>Abbruchabfällen </a:t>
            </a:r>
            <a:r>
              <a:rPr lang="hu-HU" dirty="0" smtClean="0"/>
              <a:t>  </a:t>
            </a:r>
          </a:p>
          <a:p>
            <a:endParaRPr lang="hu-H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562074"/>
          </a:xfrm>
        </p:spPr>
        <p:txBody>
          <a:bodyPr>
            <a:normAutofit fontScale="90000"/>
          </a:bodyPr>
          <a:lstStyle/>
          <a:p>
            <a:r>
              <a:rPr lang="de-DE" dirty="0" smtClean="0"/>
              <a:t>Abfallgesetz (</a:t>
            </a:r>
            <a:r>
              <a:rPr lang="de-DE" dirty="0" err="1" smtClean="0"/>
              <a:t>Ht</a:t>
            </a:r>
            <a:r>
              <a:rPr lang="de-DE" dirty="0" smtClean="0"/>
              <a:t>.)</a:t>
            </a:r>
            <a:endParaRPr lang="hu-HU" dirty="0"/>
          </a:p>
        </p:txBody>
      </p:sp>
      <p:sp>
        <p:nvSpPr>
          <p:cNvPr id="3" name="Tartalom helye 2"/>
          <p:cNvSpPr>
            <a:spLocks noGrp="1"/>
          </p:cNvSpPr>
          <p:nvPr>
            <p:ph idx="1"/>
          </p:nvPr>
        </p:nvSpPr>
        <p:spPr>
          <a:xfrm>
            <a:off x="457200" y="836712"/>
            <a:ext cx="8229600" cy="5760640"/>
          </a:xfrm>
        </p:spPr>
        <p:txBody>
          <a:bodyPr>
            <a:normAutofit fontScale="47500" lnSpcReduction="20000"/>
          </a:bodyPr>
          <a:lstStyle/>
          <a:p>
            <a:r>
              <a:rPr lang="hu-HU" dirty="0" smtClean="0"/>
              <a:t>92. § (3) </a:t>
            </a:r>
            <a:r>
              <a:rPr lang="de-DE" dirty="0"/>
              <a:t>§ 92 (3) „Bis 31. Dezember 2020 wird die Vorbereitung zur Wiederverwendung, des Recyclings und die sonstige stoffliche Verwertung (ein­schließlich der Verfüllung, bei der Abfälle als Ersatz für an­dere Materialien genutzt werden) von nicht gefährlichen Bau-und Abbruchabfällen — mit Ausnahme von Erde und Stein — landesweit auf mindestens 70 Gewichtsprozent erhöht.”</a:t>
            </a:r>
          </a:p>
          <a:p>
            <a:endParaRPr lang="hu-HU" dirty="0"/>
          </a:p>
          <a:p>
            <a:r>
              <a:rPr lang="hu-HU" sz="4200" dirty="0" smtClean="0"/>
              <a:t>„</a:t>
            </a:r>
            <a:r>
              <a:rPr lang="de-DE" sz="4200" dirty="0" smtClean="0"/>
              <a:t>Bei der </a:t>
            </a:r>
            <a:r>
              <a:rPr lang="de-DE" sz="4200" dirty="0"/>
              <a:t>Abfallvermeidung ist darauf zu achten, dass </a:t>
            </a:r>
            <a:r>
              <a:rPr lang="de-DE" sz="4200" dirty="0" smtClean="0"/>
              <a:t>die durch die Technologie entstandene, aber in den Technologieprozess rückgeführte Herstellungsrestmenge, Stoffe sowie schon gebrauchte, aber für ihren ursprünglichen Zweck erneut verwendbare Produkte bzw. Nebenprodukte im Herstellungszyklus verbleiben.  </a:t>
            </a:r>
            <a:r>
              <a:rPr lang="de-DE" sz="4200" b="1" u="sng" dirty="0" smtClean="0"/>
              <a:t>Stoffe oder Produkte bzw. Nebenprodukte werden beim Ausscheiden aus dem Herstellungszyklus zu Abfall.</a:t>
            </a:r>
            <a:r>
              <a:rPr lang="de-DE" sz="4200" dirty="0" smtClean="0"/>
              <a:t>“ </a:t>
            </a:r>
            <a:r>
              <a:rPr lang="hu-HU" sz="4200" dirty="0" smtClean="0"/>
              <a:t>(§</a:t>
            </a:r>
            <a:r>
              <a:rPr lang="de-DE" sz="4200" dirty="0" smtClean="0"/>
              <a:t> 5</a:t>
            </a:r>
            <a:r>
              <a:rPr lang="hu-HU" sz="4200" dirty="0" smtClean="0"/>
              <a:t> </a:t>
            </a:r>
            <a:r>
              <a:rPr lang="de-DE" sz="4200" dirty="0" smtClean="0"/>
              <a:t>Absatz </a:t>
            </a:r>
            <a:r>
              <a:rPr lang="hu-HU" sz="4200" dirty="0" smtClean="0"/>
              <a:t>(</a:t>
            </a:r>
            <a:r>
              <a:rPr lang="hu-HU" sz="4200" dirty="0"/>
              <a:t>2) Ht. )</a:t>
            </a:r>
            <a:endParaRPr lang="hu-HU" sz="4200" dirty="0" smtClean="0"/>
          </a:p>
          <a:p>
            <a:pPr>
              <a:buNone/>
            </a:pPr>
            <a:endParaRPr lang="hu-HU" b="1" u="sng" dirty="0" smtClean="0"/>
          </a:p>
          <a:p>
            <a:r>
              <a:rPr lang="hu-HU" sz="4200" b="1" u="sng" dirty="0"/>
              <a:t>Vorbereitung zur Wiederverwendung </a:t>
            </a:r>
            <a:r>
              <a:rPr lang="hu-HU" sz="4200" dirty="0" smtClean="0"/>
              <a:t>=&gt;</a:t>
            </a:r>
            <a:r>
              <a:rPr lang="de-DE" sz="4200" dirty="0" smtClean="0"/>
              <a:t> </a:t>
            </a:r>
            <a:r>
              <a:rPr lang="hu-HU" sz="4200" dirty="0" smtClean="0"/>
              <a:t>Abfall</a:t>
            </a:r>
            <a:r>
              <a:rPr lang="hu-HU" sz="4200" dirty="0"/>
              <a:t>, Verwertungsverfahren</a:t>
            </a:r>
            <a:endParaRPr lang="hu-HU" sz="4200" dirty="0" smtClean="0"/>
          </a:p>
          <a:p>
            <a:r>
              <a:rPr lang="hu-HU" sz="4200" b="1" u="sng" dirty="0"/>
              <a:t>Recycling</a:t>
            </a:r>
            <a:r>
              <a:rPr lang="hu-HU" sz="4200" dirty="0" smtClean="0"/>
              <a:t> =&gt; </a:t>
            </a:r>
            <a:r>
              <a:rPr lang="hu-HU" sz="4200" dirty="0"/>
              <a:t>Abfall, Verwertungsverfahren</a:t>
            </a:r>
            <a:endParaRPr lang="hu-HU" sz="4200" dirty="0" smtClean="0"/>
          </a:p>
          <a:p>
            <a:r>
              <a:rPr lang="de-DE" sz="4200" b="1" u="sng" dirty="0"/>
              <a:t>S</a:t>
            </a:r>
            <a:r>
              <a:rPr lang="hu-HU" sz="4200" b="1" u="sng" dirty="0" smtClean="0"/>
              <a:t>toffliche Verwertun</a:t>
            </a:r>
            <a:r>
              <a:rPr lang="de-DE" sz="4200" b="1" u="sng" dirty="0" smtClean="0"/>
              <a:t>g</a:t>
            </a:r>
            <a:r>
              <a:rPr lang="hu-HU" sz="4200" dirty="0" smtClean="0"/>
              <a:t>=&gt; </a:t>
            </a:r>
            <a:r>
              <a:rPr lang="de-DE" sz="4200" dirty="0" smtClean="0"/>
              <a:t>Abfall</a:t>
            </a:r>
            <a:r>
              <a:rPr lang="hu-HU" sz="4200" dirty="0" smtClean="0"/>
              <a:t>, </a:t>
            </a:r>
            <a:r>
              <a:rPr lang="de-DE" sz="4200" dirty="0" smtClean="0"/>
              <a:t>Verwertungsverfahren</a:t>
            </a:r>
            <a:endParaRPr lang="hu-HU" sz="4200" dirty="0" smtClean="0"/>
          </a:p>
          <a:p>
            <a:endParaRPr lang="hu-HU" dirty="0" smtClean="0"/>
          </a:p>
          <a:p>
            <a:r>
              <a:rPr lang="de-DE" b="1" u="sng" dirty="0" smtClean="0"/>
              <a:t>Nebenprodukte</a:t>
            </a:r>
            <a:endParaRPr lang="hu-HU" b="1" u="sng" dirty="0" smtClean="0"/>
          </a:p>
          <a:p>
            <a:endParaRPr lang="hu-HU" dirty="0" smtClean="0"/>
          </a:p>
          <a:p>
            <a:r>
              <a:rPr lang="de-DE" b="1" u="sng" dirty="0" smtClean="0"/>
              <a:t>Ende der Abfalleigenschaft</a:t>
            </a:r>
            <a:endParaRPr lang="hu-HU" b="1" u="sng" dirty="0" smtClean="0"/>
          </a:p>
          <a:p>
            <a:endParaRPr lang="hu-HU" dirty="0" smtClean="0"/>
          </a:p>
          <a:p>
            <a:pPr algn="ctr">
              <a:buNone/>
            </a:pPr>
            <a:r>
              <a:rPr lang="de-DE" dirty="0" smtClean="0"/>
              <a:t>Spezielles </a:t>
            </a:r>
            <a:r>
              <a:rPr lang="de-DE" dirty="0"/>
              <a:t>R</a:t>
            </a:r>
            <a:r>
              <a:rPr lang="de-DE" dirty="0" smtClean="0"/>
              <a:t>echtsinstitut </a:t>
            </a:r>
            <a:r>
              <a:rPr lang="hu-HU" dirty="0" smtClean="0"/>
              <a:t>=&gt; </a:t>
            </a:r>
            <a:r>
              <a:rPr lang="hu-HU" sz="4200" b="1" i="1" dirty="0"/>
              <a:t>Abfallablagerungsgebühr</a:t>
            </a:r>
            <a:endParaRPr lang="hu-HU" sz="4200" b="1" i="1" dirty="0" smtClean="0"/>
          </a:p>
          <a:p>
            <a:endParaRPr lang="hu-H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634082"/>
          </a:xfrm>
        </p:spPr>
        <p:txBody>
          <a:bodyPr>
            <a:normAutofit fontScale="90000"/>
          </a:bodyPr>
          <a:lstStyle/>
          <a:p>
            <a:r>
              <a:rPr lang="de-DE" dirty="0" smtClean="0"/>
              <a:t>Abfallablagerungsgebühr</a:t>
            </a:r>
            <a:r>
              <a:rPr lang="hu-HU" dirty="0" smtClean="0"/>
              <a:t> (Ht.)</a:t>
            </a:r>
            <a:endParaRPr lang="hu-HU" dirty="0"/>
          </a:p>
        </p:txBody>
      </p:sp>
      <p:sp>
        <p:nvSpPr>
          <p:cNvPr id="3" name="Tartalom helye 2"/>
          <p:cNvSpPr>
            <a:spLocks noGrp="1"/>
          </p:cNvSpPr>
          <p:nvPr>
            <p:ph idx="1"/>
          </p:nvPr>
        </p:nvSpPr>
        <p:spPr>
          <a:xfrm>
            <a:off x="457200" y="1052737"/>
            <a:ext cx="8229600" cy="3744416"/>
          </a:xfrm>
        </p:spPr>
        <p:txBody>
          <a:bodyPr>
            <a:normAutofit fontScale="85000" lnSpcReduction="20000"/>
          </a:bodyPr>
          <a:lstStyle/>
          <a:p>
            <a:r>
              <a:rPr lang="de-DE" sz="2800" b="1" u="sng" dirty="0" smtClean="0"/>
              <a:t>Zweck</a:t>
            </a:r>
            <a:r>
              <a:rPr lang="hu-HU" sz="2800" b="1" u="sng" dirty="0" smtClean="0"/>
              <a:t>:</a:t>
            </a:r>
            <a:r>
              <a:rPr lang="hu-HU" sz="2800" dirty="0" smtClean="0"/>
              <a:t> </a:t>
            </a:r>
            <a:r>
              <a:rPr lang="de-DE" sz="2800" dirty="0" smtClean="0"/>
              <a:t>Entfernung des Abfalls von den Deponien + </a:t>
            </a:r>
            <a:r>
              <a:rPr lang="hu-HU" sz="2800" i="1" dirty="0" smtClean="0"/>
              <a:t>„</a:t>
            </a:r>
            <a:r>
              <a:rPr lang="de-DE" sz="2800" i="1" dirty="0" smtClean="0"/>
              <a:t>zur Erfüllung der in diesem Gesetz definierten Verwertungsverhältnisse“</a:t>
            </a:r>
          </a:p>
          <a:p>
            <a:r>
              <a:rPr lang="de-DE" sz="2800" b="1" u="sng" dirty="0" smtClean="0"/>
              <a:t>Gilt für</a:t>
            </a:r>
            <a:r>
              <a:rPr lang="hu-HU" sz="2800" b="1" u="sng" dirty="0" smtClean="0"/>
              <a:t>:</a:t>
            </a:r>
            <a:r>
              <a:rPr lang="hu-HU" sz="2800" dirty="0" smtClean="0"/>
              <a:t> </a:t>
            </a:r>
            <a:r>
              <a:rPr lang="de-DE" sz="2800" dirty="0" smtClean="0"/>
              <a:t>Deponiebetreiber bzw. für diejenigen, die die Verfahren D1-5, D12 durchführen</a:t>
            </a:r>
          </a:p>
          <a:p>
            <a:r>
              <a:rPr lang="de-DE" sz="2800" b="1" u="sng" dirty="0" smtClean="0"/>
              <a:t>Entstehungszeitpunkt:</a:t>
            </a:r>
            <a:r>
              <a:rPr lang="hu-HU" sz="2800" b="1" dirty="0" smtClean="0"/>
              <a:t> </a:t>
            </a:r>
            <a:r>
              <a:rPr lang="hu-HU" sz="2800" dirty="0" smtClean="0"/>
              <a:t>„</a:t>
            </a:r>
            <a:r>
              <a:rPr lang="de-DE" sz="2800" dirty="0" smtClean="0"/>
              <a:t>in der Abfalldeponie </a:t>
            </a:r>
            <a:r>
              <a:rPr lang="de-DE" sz="2800" dirty="0"/>
              <a:t>gelagert</a:t>
            </a:r>
            <a:r>
              <a:rPr lang="de-DE" sz="2800" dirty="0" smtClean="0"/>
              <a:t>“=&gt; Lagerung</a:t>
            </a:r>
            <a:endParaRPr lang="hu-HU" sz="2800" dirty="0" smtClean="0"/>
          </a:p>
          <a:p>
            <a:r>
              <a:rPr lang="de-DE" sz="2800" b="1" u="sng" dirty="0" smtClean="0"/>
              <a:t>Bezahlung</a:t>
            </a:r>
            <a:r>
              <a:rPr lang="hu-HU" sz="2800" b="1" u="sng" dirty="0" smtClean="0"/>
              <a:t>:</a:t>
            </a:r>
            <a:r>
              <a:rPr lang="hu-HU" sz="2800" dirty="0" smtClean="0"/>
              <a:t> </a:t>
            </a:r>
            <a:r>
              <a:rPr lang="de-DE" sz="2800" dirty="0" smtClean="0"/>
              <a:t>vierteljährlich</a:t>
            </a:r>
            <a:endParaRPr lang="hu-HU" sz="2800" dirty="0" smtClean="0"/>
          </a:p>
          <a:p>
            <a:r>
              <a:rPr lang="de-DE" sz="2800" dirty="0" smtClean="0"/>
              <a:t>Führung eines Nachweises ist obligatorisch</a:t>
            </a:r>
            <a:endParaRPr lang="hu-HU" sz="2800" dirty="0" smtClean="0"/>
          </a:p>
          <a:p>
            <a:r>
              <a:rPr lang="de-DE" sz="2800" dirty="0" smtClean="0"/>
              <a:t>Vierteljährliche Datenlieferung</a:t>
            </a:r>
            <a:endParaRPr lang="hu-HU" sz="2800" dirty="0" smtClean="0"/>
          </a:p>
          <a:p>
            <a:endParaRPr lang="hu-HU" dirty="0"/>
          </a:p>
        </p:txBody>
      </p:sp>
      <p:graphicFrame>
        <p:nvGraphicFramePr>
          <p:cNvPr id="4" name="Tartalom helye 4"/>
          <p:cNvGraphicFramePr>
            <a:graphicFrameLocks/>
          </p:cNvGraphicFramePr>
          <p:nvPr>
            <p:extLst>
              <p:ext uri="{D42A27DB-BD31-4B8C-83A1-F6EECF244321}">
                <p14:modId xmlns:p14="http://schemas.microsoft.com/office/powerpoint/2010/main" val="3943043985"/>
              </p:ext>
            </p:extLst>
          </p:nvPr>
        </p:nvGraphicFramePr>
        <p:xfrm>
          <a:off x="539552" y="4437112"/>
          <a:ext cx="8280921" cy="2160240"/>
        </p:xfrm>
        <a:graphic>
          <a:graphicData uri="http://schemas.openxmlformats.org/drawingml/2006/table">
            <a:tbl>
              <a:tblPr firstRow="1" bandRow="1">
                <a:tableStyleId>{5C22544A-7EE6-4342-B048-85BDC9FD1C3A}</a:tableStyleId>
              </a:tblPr>
              <a:tblGrid>
                <a:gridCol w="2535997"/>
                <a:gridCol w="1449141"/>
                <a:gridCol w="1666512"/>
                <a:gridCol w="1304227"/>
                <a:gridCol w="1325044"/>
              </a:tblGrid>
              <a:tr h="808805">
                <a:tc rowSpan="2">
                  <a:txBody>
                    <a:bodyPr/>
                    <a:lstStyle/>
                    <a:p>
                      <a:r>
                        <a:rPr lang="de-DE" sz="1800" b="1" kern="1200" dirty="0" smtClean="0">
                          <a:solidFill>
                            <a:schemeClr val="lt1"/>
                          </a:solidFill>
                          <a:latin typeface="+mn-lt"/>
                          <a:ea typeface="+mn-ea"/>
                          <a:cs typeface="+mn-cs"/>
                        </a:rPr>
                        <a:t>Art,</a:t>
                      </a:r>
                      <a:r>
                        <a:rPr lang="de-DE" sz="1800" b="1" kern="1200" baseline="0" dirty="0" smtClean="0">
                          <a:solidFill>
                            <a:schemeClr val="lt1"/>
                          </a:solidFill>
                          <a:latin typeface="+mn-lt"/>
                          <a:ea typeface="+mn-ea"/>
                          <a:cs typeface="+mn-cs"/>
                        </a:rPr>
                        <a:t> Eigenschaft und Typ des Abfalls, auf den sich die Gebührenzahlung bezieht</a:t>
                      </a:r>
                      <a:endParaRPr lang="hu-HU" dirty="0"/>
                    </a:p>
                  </a:txBody>
                  <a:tcPr/>
                </a:tc>
                <a:tc gridSpan="4">
                  <a:txBody>
                    <a:bodyPr/>
                    <a:lstStyle/>
                    <a:p>
                      <a:r>
                        <a:rPr lang="de-DE" dirty="0" smtClean="0"/>
                        <a:t>Jährlicher Einheitspreis</a:t>
                      </a:r>
                      <a:r>
                        <a:rPr lang="de-DE" baseline="0" dirty="0" smtClean="0"/>
                        <a:t> </a:t>
                      </a:r>
                      <a:r>
                        <a:rPr lang="de-DE" dirty="0" smtClean="0"/>
                        <a:t>des Abfalls, auf den sich die Gebührenzahlung bezieht (HUF/Tonne)</a:t>
                      </a:r>
                    </a:p>
                  </a:txBody>
                  <a:tcPr/>
                </a:tc>
                <a:tc hMerge="1">
                  <a:txBody>
                    <a:bodyPr/>
                    <a:lstStyle/>
                    <a:p>
                      <a:endParaRPr lang="hu-HU"/>
                    </a:p>
                  </a:txBody>
                  <a:tcPr/>
                </a:tc>
                <a:tc hMerge="1">
                  <a:txBody>
                    <a:bodyPr/>
                    <a:lstStyle/>
                    <a:p>
                      <a:endParaRPr lang="hu-HU"/>
                    </a:p>
                  </a:txBody>
                  <a:tcPr/>
                </a:tc>
                <a:tc hMerge="1">
                  <a:txBody>
                    <a:bodyPr/>
                    <a:lstStyle/>
                    <a:p>
                      <a:endParaRPr lang="hu-HU"/>
                    </a:p>
                  </a:txBody>
                  <a:tcPr/>
                </a:tc>
              </a:tr>
              <a:tr h="522451">
                <a:tc vMerge="1">
                  <a:txBody>
                    <a:bodyPr/>
                    <a:lstStyle/>
                    <a:p>
                      <a:endParaRPr lang="hu-HU" dirty="0"/>
                    </a:p>
                  </a:txBody>
                  <a:tcPr/>
                </a:tc>
                <a:tc>
                  <a:txBody>
                    <a:bodyPr/>
                    <a:lstStyle/>
                    <a:p>
                      <a:pPr algn="ctr"/>
                      <a:r>
                        <a:rPr lang="hu-HU" b="1" dirty="0" smtClean="0">
                          <a:solidFill>
                            <a:schemeClr val="accent1">
                              <a:lumMod val="50000"/>
                            </a:schemeClr>
                          </a:solidFill>
                        </a:rPr>
                        <a:t>2013</a:t>
                      </a:r>
                      <a:endParaRPr lang="hu-HU" b="1" dirty="0">
                        <a:solidFill>
                          <a:schemeClr val="accent1">
                            <a:lumMod val="50000"/>
                          </a:schemeClr>
                        </a:solidFill>
                      </a:endParaRPr>
                    </a:p>
                  </a:txBody>
                  <a:tcPr/>
                </a:tc>
                <a:tc>
                  <a:txBody>
                    <a:bodyPr/>
                    <a:lstStyle/>
                    <a:p>
                      <a:pPr algn="ctr"/>
                      <a:r>
                        <a:rPr lang="hu-HU" b="1" dirty="0" smtClean="0">
                          <a:solidFill>
                            <a:schemeClr val="accent1">
                              <a:lumMod val="50000"/>
                            </a:schemeClr>
                          </a:solidFill>
                        </a:rPr>
                        <a:t>2014</a:t>
                      </a:r>
                      <a:endParaRPr lang="hu-HU" b="1" dirty="0">
                        <a:solidFill>
                          <a:schemeClr val="accent1">
                            <a:lumMod val="50000"/>
                          </a:schemeClr>
                        </a:solidFill>
                      </a:endParaRPr>
                    </a:p>
                  </a:txBody>
                  <a:tcPr/>
                </a:tc>
                <a:tc>
                  <a:txBody>
                    <a:bodyPr/>
                    <a:lstStyle/>
                    <a:p>
                      <a:pPr algn="ctr"/>
                      <a:r>
                        <a:rPr lang="hu-HU" b="1" dirty="0" smtClean="0">
                          <a:solidFill>
                            <a:schemeClr val="accent1">
                              <a:lumMod val="50000"/>
                            </a:schemeClr>
                          </a:solidFill>
                        </a:rPr>
                        <a:t>2015</a:t>
                      </a:r>
                      <a:endParaRPr lang="hu-HU" b="1" dirty="0">
                        <a:solidFill>
                          <a:schemeClr val="accent1">
                            <a:lumMod val="50000"/>
                          </a:schemeClr>
                        </a:solidFill>
                      </a:endParaRPr>
                    </a:p>
                  </a:txBody>
                  <a:tcPr/>
                </a:tc>
                <a:tc>
                  <a:txBody>
                    <a:bodyPr/>
                    <a:lstStyle/>
                    <a:p>
                      <a:pPr algn="ctr"/>
                      <a:r>
                        <a:rPr lang="hu-HU" b="1" dirty="0" smtClean="0">
                          <a:solidFill>
                            <a:schemeClr val="accent1">
                              <a:lumMod val="50000"/>
                            </a:schemeClr>
                          </a:solidFill>
                        </a:rPr>
                        <a:t>2016</a:t>
                      </a:r>
                      <a:endParaRPr lang="hu-HU" b="1" dirty="0">
                        <a:solidFill>
                          <a:schemeClr val="accent1">
                            <a:lumMod val="50000"/>
                          </a:schemeClr>
                        </a:solidFill>
                      </a:endParaRPr>
                    </a:p>
                  </a:txBody>
                  <a:tcPr/>
                </a:tc>
              </a:tr>
              <a:tr h="828984">
                <a:tc>
                  <a:txBody>
                    <a:bodyPr/>
                    <a:lstStyle/>
                    <a:p>
                      <a:r>
                        <a:rPr lang="hu-HU" b="1" u="none" dirty="0" smtClean="0">
                          <a:solidFill>
                            <a:srgbClr val="FF0000"/>
                          </a:solidFill>
                        </a:rPr>
                        <a:t> </a:t>
                      </a:r>
                      <a:r>
                        <a:rPr lang="hu-HU" sz="1750" b="1" u="sng" dirty="0" smtClean="0">
                          <a:solidFill>
                            <a:srgbClr val="FF0000"/>
                          </a:solidFill>
                        </a:rPr>
                        <a:t>Bau- und Abbruchabfälle</a:t>
                      </a:r>
                      <a:endParaRPr lang="hu-HU" sz="1750" b="1" u="sng" dirty="0">
                        <a:solidFill>
                          <a:srgbClr val="FF0000"/>
                        </a:solidFill>
                      </a:endParaRPr>
                    </a:p>
                  </a:txBody>
                  <a:tcPr/>
                </a:tc>
                <a:tc>
                  <a:txBody>
                    <a:bodyPr/>
                    <a:lstStyle/>
                    <a:p>
                      <a:pPr algn="ctr"/>
                      <a:r>
                        <a:rPr lang="hu-HU" dirty="0" smtClean="0">
                          <a:solidFill>
                            <a:schemeClr val="accent1">
                              <a:lumMod val="50000"/>
                            </a:schemeClr>
                          </a:solidFill>
                        </a:rPr>
                        <a:t>3000 </a:t>
                      </a:r>
                      <a:r>
                        <a:rPr lang="de-DE" dirty="0" smtClean="0">
                          <a:solidFill>
                            <a:schemeClr val="accent1">
                              <a:lumMod val="50000"/>
                            </a:schemeClr>
                          </a:solidFill>
                        </a:rPr>
                        <a:t>HUF</a:t>
                      </a:r>
                      <a:endParaRPr lang="hu-HU" dirty="0">
                        <a:solidFill>
                          <a:schemeClr val="accent1">
                            <a:lumMod val="50000"/>
                          </a:schemeClr>
                        </a:solidFill>
                      </a:endParaRPr>
                    </a:p>
                  </a:txBody>
                  <a:tcPr/>
                </a:tc>
                <a:tc>
                  <a:txBody>
                    <a:bodyPr/>
                    <a:lstStyle/>
                    <a:p>
                      <a:pPr algn="ctr"/>
                      <a:r>
                        <a:rPr lang="hu-HU" dirty="0" smtClean="0">
                          <a:solidFill>
                            <a:schemeClr val="accent1">
                              <a:lumMod val="50000"/>
                            </a:schemeClr>
                          </a:solidFill>
                        </a:rPr>
                        <a:t>6000 </a:t>
                      </a:r>
                      <a:r>
                        <a:rPr lang="de-DE" dirty="0" smtClean="0">
                          <a:solidFill>
                            <a:schemeClr val="accent1">
                              <a:lumMod val="50000"/>
                            </a:schemeClr>
                          </a:solidFill>
                        </a:rPr>
                        <a:t>HUF</a:t>
                      </a:r>
                      <a:endParaRPr lang="hu-HU" dirty="0">
                        <a:solidFill>
                          <a:schemeClr val="accent1">
                            <a:lumMod val="50000"/>
                          </a:schemeClr>
                        </a:solidFill>
                      </a:endParaRPr>
                    </a:p>
                  </a:txBody>
                  <a:tcPr/>
                </a:tc>
                <a:tc>
                  <a:txBody>
                    <a:bodyPr/>
                    <a:lstStyle/>
                    <a:p>
                      <a:pPr algn="ctr"/>
                      <a:r>
                        <a:rPr lang="hu-HU" dirty="0" smtClean="0">
                          <a:solidFill>
                            <a:schemeClr val="accent1">
                              <a:lumMod val="50000"/>
                            </a:schemeClr>
                          </a:solidFill>
                        </a:rPr>
                        <a:t>9000 </a:t>
                      </a:r>
                      <a:r>
                        <a:rPr lang="de-DE" dirty="0" smtClean="0">
                          <a:solidFill>
                            <a:schemeClr val="accent1">
                              <a:lumMod val="50000"/>
                            </a:schemeClr>
                          </a:solidFill>
                        </a:rPr>
                        <a:t>HUF</a:t>
                      </a:r>
                      <a:endParaRPr lang="hu-HU" dirty="0">
                        <a:solidFill>
                          <a:schemeClr val="accent1">
                            <a:lumMod val="50000"/>
                          </a:schemeClr>
                        </a:solidFill>
                      </a:endParaRPr>
                    </a:p>
                  </a:txBody>
                  <a:tcPr/>
                </a:tc>
                <a:tc>
                  <a:txBody>
                    <a:bodyPr/>
                    <a:lstStyle/>
                    <a:p>
                      <a:pPr algn="ctr"/>
                      <a:r>
                        <a:rPr lang="hu-HU" dirty="0" smtClean="0">
                          <a:solidFill>
                            <a:schemeClr val="accent1">
                              <a:lumMod val="50000"/>
                            </a:schemeClr>
                          </a:solidFill>
                        </a:rPr>
                        <a:t>12000</a:t>
                      </a:r>
                      <a:r>
                        <a:rPr lang="hu-HU" baseline="0" dirty="0" smtClean="0">
                          <a:solidFill>
                            <a:schemeClr val="accent1">
                              <a:lumMod val="50000"/>
                            </a:schemeClr>
                          </a:solidFill>
                        </a:rPr>
                        <a:t> </a:t>
                      </a:r>
                      <a:r>
                        <a:rPr lang="de-DE" baseline="0" dirty="0" smtClean="0">
                          <a:solidFill>
                            <a:schemeClr val="accent1">
                              <a:lumMod val="50000"/>
                            </a:schemeClr>
                          </a:solidFill>
                        </a:rPr>
                        <a:t>HUF</a:t>
                      </a:r>
                      <a:endParaRPr lang="hu-HU" dirty="0">
                        <a:solidFill>
                          <a:schemeClr val="accent1">
                            <a:lumMod val="50000"/>
                          </a:schemeClr>
                        </a:solidFill>
                      </a:endParaRPr>
                    </a:p>
                  </a:txBody>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ctr"/>
            <a:r>
              <a:rPr lang="de-DE" dirty="0" smtClean="0"/>
              <a:t>Ungarisches Regelungssystem, wenn es sich um </a:t>
            </a:r>
            <a:r>
              <a:rPr lang="de-DE" dirty="0" err="1" smtClean="0"/>
              <a:t>abfall</a:t>
            </a:r>
            <a:r>
              <a:rPr lang="de-DE" dirty="0" smtClean="0"/>
              <a:t> handelt</a:t>
            </a:r>
            <a:endParaRPr lang="hu-HU" dirty="0"/>
          </a:p>
        </p:txBody>
      </p:sp>
      <p:sp>
        <p:nvSpPr>
          <p:cNvPr id="3" name="Szöveg helye 2"/>
          <p:cNvSpPr>
            <a:spLocks noGrp="1"/>
          </p:cNvSpPr>
          <p:nvPr>
            <p:ph type="body" idx="1"/>
          </p:nvPr>
        </p:nvSpPr>
        <p:spPr/>
        <p:txBody>
          <a:bodyPr/>
          <a:lstStyle/>
          <a:p>
            <a:endParaRPr lang="hu-H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418058"/>
          </a:xfrm>
        </p:spPr>
        <p:txBody>
          <a:bodyPr>
            <a:noAutofit/>
          </a:bodyPr>
          <a:lstStyle/>
          <a:p>
            <a:r>
              <a:rPr lang="de-DE" sz="2400" dirty="0" smtClean="0"/>
              <a:t>System gemäß Verordnung Nr. </a:t>
            </a:r>
            <a:r>
              <a:rPr lang="hu-HU" sz="2400" dirty="0" smtClean="0"/>
              <a:t>45/2004 BM-KvVM </a:t>
            </a:r>
            <a:r>
              <a:rPr lang="de-DE" sz="2400" dirty="0"/>
              <a:t>der Ministerien für Inneres sowie Umweltschutz </a:t>
            </a:r>
            <a:r>
              <a:rPr lang="de-DE" sz="2400" dirty="0" smtClean="0"/>
              <a:t>und Wasserwesen</a:t>
            </a:r>
            <a:endParaRPr lang="hu-HU" sz="2400" dirty="0"/>
          </a:p>
        </p:txBody>
      </p:sp>
      <p:sp>
        <p:nvSpPr>
          <p:cNvPr id="3" name="Tartalom helye 2"/>
          <p:cNvSpPr>
            <a:spLocks noGrp="1"/>
          </p:cNvSpPr>
          <p:nvPr>
            <p:ph idx="1"/>
          </p:nvPr>
        </p:nvSpPr>
        <p:spPr>
          <a:xfrm>
            <a:off x="323528" y="908720"/>
            <a:ext cx="8496944" cy="5949280"/>
          </a:xfrm>
        </p:spPr>
        <p:txBody>
          <a:bodyPr>
            <a:normAutofit fontScale="62500" lnSpcReduction="20000"/>
          </a:bodyPr>
          <a:lstStyle/>
          <a:p>
            <a:r>
              <a:rPr lang="de-DE" b="1" u="sng" dirty="0" smtClean="0"/>
              <a:t>Bei gefährlichem Abfall</a:t>
            </a:r>
            <a:r>
              <a:rPr lang="hu-HU" b="1" u="sng" dirty="0" smtClean="0"/>
              <a:t>:</a:t>
            </a:r>
            <a:r>
              <a:rPr lang="hu-HU" dirty="0" smtClean="0"/>
              <a:t> </a:t>
            </a:r>
            <a:r>
              <a:rPr lang="de-DE" dirty="0" smtClean="0"/>
              <a:t>ist gesondert zu sammeln</a:t>
            </a:r>
            <a:r>
              <a:rPr lang="hu-HU" dirty="0" smtClean="0"/>
              <a:t>, </a:t>
            </a:r>
            <a:r>
              <a:rPr lang="de-DE" dirty="0" smtClean="0"/>
              <a:t>es gelten besondere Regelungen</a:t>
            </a:r>
            <a:r>
              <a:rPr lang="hu-HU" dirty="0" smtClean="0"/>
              <a:t> (</a:t>
            </a:r>
            <a:r>
              <a:rPr lang="de-DE" dirty="0" smtClean="0"/>
              <a:t>siehe</a:t>
            </a:r>
            <a:r>
              <a:rPr lang="hu-HU" dirty="0" smtClean="0"/>
              <a:t> </a:t>
            </a:r>
            <a:r>
              <a:rPr lang="de-DE" dirty="0" smtClean="0"/>
              <a:t>z.B.</a:t>
            </a:r>
            <a:r>
              <a:rPr lang="hu-HU" dirty="0" smtClean="0"/>
              <a:t>: </a:t>
            </a:r>
            <a:r>
              <a:rPr lang="de-DE" dirty="0" smtClean="0"/>
              <a:t>As</a:t>
            </a:r>
            <a:r>
              <a:rPr lang="hu-HU" dirty="0" smtClean="0"/>
              <a:t>best</a:t>
            </a:r>
            <a:r>
              <a:rPr lang="de-DE" dirty="0" err="1" smtClean="0"/>
              <a:t>beseitigung</a:t>
            </a:r>
            <a:r>
              <a:rPr lang="hu-HU" dirty="0" smtClean="0"/>
              <a:t>)</a:t>
            </a:r>
          </a:p>
          <a:p>
            <a:r>
              <a:rPr lang="hu-HU" b="1" u="sng" dirty="0"/>
              <a:t>Bei </a:t>
            </a:r>
            <a:r>
              <a:rPr lang="de-DE" b="1" u="sng" dirty="0" smtClean="0"/>
              <a:t>nicht </a:t>
            </a:r>
            <a:r>
              <a:rPr lang="hu-HU" b="1" u="sng" dirty="0" smtClean="0"/>
              <a:t>gefährlichem </a:t>
            </a:r>
            <a:r>
              <a:rPr lang="hu-HU" b="1" u="sng" dirty="0"/>
              <a:t>Abfall:</a:t>
            </a:r>
            <a:r>
              <a:rPr lang="hu-HU" b="1" dirty="0"/>
              <a:t> </a:t>
            </a:r>
            <a:r>
              <a:rPr lang="hu-HU" dirty="0"/>
              <a:t>ist </a:t>
            </a:r>
            <a:r>
              <a:rPr lang="de-DE" dirty="0" smtClean="0"/>
              <a:t>über dem Schwellenwert </a:t>
            </a:r>
            <a:r>
              <a:rPr lang="hu-HU" dirty="0" smtClean="0"/>
              <a:t>gesondert </a:t>
            </a:r>
            <a:r>
              <a:rPr lang="hu-HU" dirty="0"/>
              <a:t>zu </a:t>
            </a:r>
            <a:r>
              <a:rPr lang="hu-HU" dirty="0" smtClean="0"/>
              <a:t>sammeln</a:t>
            </a:r>
            <a:r>
              <a:rPr lang="de-DE" dirty="0" smtClean="0"/>
              <a:t> </a:t>
            </a:r>
            <a:r>
              <a:rPr lang="hu-HU" dirty="0" smtClean="0"/>
              <a:t>(in situ,</a:t>
            </a:r>
            <a:r>
              <a:rPr lang="de-DE" dirty="0" smtClean="0"/>
              <a:t> Verwendung der Möglichkeiten entsprechend</a:t>
            </a:r>
            <a:r>
              <a:rPr lang="hu-HU" dirty="0" smtClean="0"/>
              <a:t>), </a:t>
            </a:r>
            <a:r>
              <a:rPr lang="de-DE" dirty="0" smtClean="0"/>
              <a:t>Übergabe an die Abfallentsorgung </a:t>
            </a:r>
            <a:r>
              <a:rPr lang="hu-HU" dirty="0" smtClean="0"/>
              <a:t>[</a:t>
            </a:r>
            <a:r>
              <a:rPr lang="de-DE" dirty="0" smtClean="0"/>
              <a:t>unter dem Schwellenwert</a:t>
            </a:r>
            <a:r>
              <a:rPr lang="hu-HU" dirty="0" smtClean="0"/>
              <a:t>: </a:t>
            </a:r>
            <a:r>
              <a:rPr lang="de-DE" dirty="0" smtClean="0"/>
              <a:t>Entsorgung</a:t>
            </a:r>
            <a:r>
              <a:rPr lang="hu-HU" dirty="0" smtClean="0"/>
              <a:t>]</a:t>
            </a:r>
          </a:p>
          <a:p>
            <a:r>
              <a:rPr lang="hu-HU" b="1" u="sng" dirty="0" smtClean="0"/>
              <a:t>Mobil</a:t>
            </a:r>
            <a:r>
              <a:rPr lang="de-DE" b="1" u="sng" dirty="0" smtClean="0"/>
              <a:t>e Systeme</a:t>
            </a:r>
            <a:r>
              <a:rPr lang="hu-HU" b="1" u="sng" dirty="0" smtClean="0"/>
              <a:t>: </a:t>
            </a:r>
          </a:p>
          <a:p>
            <a:pPr lvl="1"/>
            <a:r>
              <a:rPr lang="de-DE" dirty="0" smtClean="0"/>
              <a:t>Zum Zweck </a:t>
            </a:r>
            <a:r>
              <a:rPr lang="de-DE" dirty="0"/>
              <a:t>der </a:t>
            </a:r>
            <a:r>
              <a:rPr lang="de-DE" dirty="0" smtClean="0"/>
              <a:t>stofflichen Verwertung</a:t>
            </a:r>
            <a:r>
              <a:rPr lang="hu-HU" dirty="0" smtClean="0"/>
              <a:t>;</a:t>
            </a:r>
          </a:p>
          <a:p>
            <a:pPr lvl="1"/>
            <a:r>
              <a:rPr lang="de-DE" dirty="0" smtClean="0"/>
              <a:t>Zur Aufbereitung des Abfalls</a:t>
            </a:r>
            <a:r>
              <a:rPr lang="hu-HU" dirty="0" smtClean="0"/>
              <a:t> (</a:t>
            </a:r>
            <a:r>
              <a:rPr lang="de-DE" dirty="0" smtClean="0"/>
              <a:t>mobil</a:t>
            </a:r>
            <a:r>
              <a:rPr lang="de-DE" dirty="0"/>
              <a:t> </a:t>
            </a:r>
            <a:r>
              <a:rPr lang="de-DE" dirty="0" smtClean="0"/>
              <a:t>oder</a:t>
            </a:r>
            <a:r>
              <a:rPr lang="hu-HU" dirty="0" smtClean="0"/>
              <a:t> </a:t>
            </a:r>
            <a:r>
              <a:rPr lang="de-DE" dirty="0" smtClean="0"/>
              <a:t>fester Standort</a:t>
            </a:r>
            <a:r>
              <a:rPr lang="hu-HU" dirty="0" smtClean="0"/>
              <a:t>);</a:t>
            </a:r>
          </a:p>
          <a:p>
            <a:pPr lvl="1"/>
            <a:r>
              <a:rPr lang="de-DE" dirty="0" smtClean="0"/>
              <a:t>Aufgabe ist die Abfallaufbereitung durch Zerkleinerung, Klassifizierung und durch Prozesse zur Qualitätsverbesserung und Reinigung</a:t>
            </a:r>
            <a:r>
              <a:rPr lang="hu-HU" dirty="0" smtClean="0"/>
              <a:t>;</a:t>
            </a:r>
          </a:p>
          <a:p>
            <a:pPr lvl="1"/>
            <a:r>
              <a:rPr lang="de-DE" dirty="0" smtClean="0"/>
              <a:t>Mobile Systeme können in situ höchstens 1 Jahr betrieben werden</a:t>
            </a:r>
            <a:r>
              <a:rPr lang="hu-HU" dirty="0" smtClean="0"/>
              <a:t>.</a:t>
            </a:r>
          </a:p>
          <a:p>
            <a:pPr lvl="1"/>
            <a:endParaRPr lang="hu-HU" dirty="0"/>
          </a:p>
          <a:p>
            <a:pPr>
              <a:buNone/>
            </a:pPr>
            <a:r>
              <a:rPr lang="hu-HU" dirty="0" smtClean="0"/>
              <a:t>	</a:t>
            </a:r>
            <a:r>
              <a:rPr lang="de-DE" b="1" u="sng" dirty="0" smtClean="0"/>
              <a:t>Produktzertifizierung</a:t>
            </a:r>
            <a:r>
              <a:rPr lang="hu-HU" b="1" u="sng" dirty="0" smtClean="0"/>
              <a:t>:</a:t>
            </a:r>
            <a:r>
              <a:rPr lang="hu-HU" dirty="0" smtClean="0"/>
              <a:t> </a:t>
            </a:r>
            <a:r>
              <a:rPr lang="de-DE" b="1" dirty="0"/>
              <a:t>Verordnung (EU) Nr. 305/2011 des Europäischen Parlaments und des Rates</a:t>
            </a:r>
            <a:r>
              <a:rPr lang="de-DE" dirty="0"/>
              <a:t> zur Festlegung harmonisierter Bedingungen für die Vermarktung von Bauprodukten und zur Aufhebung der Richtlinie 89/106/EWG des </a:t>
            </a:r>
            <a:r>
              <a:rPr lang="de-DE" dirty="0" smtClean="0"/>
              <a:t>Rates</a:t>
            </a:r>
            <a:endParaRPr lang="hu-HU" dirty="0" smtClean="0"/>
          </a:p>
          <a:p>
            <a:pPr>
              <a:buNone/>
            </a:pPr>
            <a:r>
              <a:rPr lang="hu-HU" dirty="0" smtClean="0"/>
              <a:t>	„</a:t>
            </a:r>
            <a:r>
              <a:rPr lang="de-DE" u="sng" dirty="0" smtClean="0"/>
              <a:t>Nicht verwertete oder nicht verwertbare </a:t>
            </a:r>
            <a:r>
              <a:rPr lang="de-DE" u="sng" dirty="0"/>
              <a:t>Bau- und </a:t>
            </a:r>
            <a:r>
              <a:rPr lang="de-DE" u="sng" dirty="0" smtClean="0"/>
              <a:t>Abbruchabfälle dürfen </a:t>
            </a:r>
            <a:r>
              <a:rPr lang="de-DE" b="1" u="sng" dirty="0" smtClean="0"/>
              <a:t>ausschließlich auf Deponien für </a:t>
            </a:r>
            <a:r>
              <a:rPr lang="de-DE" b="1" u="sng" dirty="0" err="1" smtClean="0"/>
              <a:t>Inertabfälle</a:t>
            </a:r>
            <a:r>
              <a:rPr lang="de-DE" b="1" u="sng" dirty="0" smtClean="0"/>
              <a:t> oder auf Deponien, die keine Sonderabfalldeponien sind, gelagert werden</a:t>
            </a:r>
            <a:r>
              <a:rPr lang="de-DE" dirty="0" smtClean="0"/>
              <a:t>, unter Einhaltung der gesonderten Rechtsvorschrift über die Abfalllagerung sowie über die Regelungen und Bedingungen der Versiegelung und Nachsorge von Abfalldeponien.“</a:t>
            </a:r>
            <a:endParaRPr lang="hu-H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562074"/>
          </a:xfrm>
        </p:spPr>
        <p:txBody>
          <a:bodyPr>
            <a:noAutofit/>
          </a:bodyPr>
          <a:lstStyle/>
          <a:p>
            <a:r>
              <a:rPr lang="de-DE" sz="3400" b="1" dirty="0" smtClean="0"/>
              <a:t>Regierungsverordnung Nr. </a:t>
            </a:r>
            <a:r>
              <a:rPr lang="hu-HU" sz="3400" b="1" dirty="0" smtClean="0"/>
              <a:t>191/2009 (IX. 15.)</a:t>
            </a:r>
            <a:endParaRPr lang="hu-HU" sz="3400" dirty="0"/>
          </a:p>
        </p:txBody>
      </p:sp>
      <p:sp>
        <p:nvSpPr>
          <p:cNvPr id="3" name="Tartalom helye 2"/>
          <p:cNvSpPr>
            <a:spLocks noGrp="1"/>
          </p:cNvSpPr>
          <p:nvPr>
            <p:ph idx="1"/>
          </p:nvPr>
        </p:nvSpPr>
        <p:spPr>
          <a:xfrm>
            <a:off x="457200" y="980728"/>
            <a:ext cx="8229600" cy="5616624"/>
          </a:xfrm>
        </p:spPr>
        <p:txBody>
          <a:bodyPr>
            <a:normAutofit fontScale="47500" lnSpcReduction="20000"/>
          </a:bodyPr>
          <a:lstStyle/>
          <a:p>
            <a:r>
              <a:rPr lang="de-DE" dirty="0" smtClean="0"/>
              <a:t>Der Bauvertrag beinhaltet die verpflichtende Benennung der für den </a:t>
            </a:r>
            <a:r>
              <a:rPr lang="de-DE" b="1" u="sng" dirty="0" smtClean="0"/>
              <a:t>Abtransport </a:t>
            </a:r>
            <a:r>
              <a:rPr lang="de-DE" b="1" u="sng" dirty="0"/>
              <a:t>der im Zuge der Ausführung von Bauleistungen </a:t>
            </a:r>
            <a:r>
              <a:rPr lang="de-DE" b="1" u="sng" dirty="0" smtClean="0"/>
              <a:t>entstandenen </a:t>
            </a:r>
            <a:r>
              <a:rPr lang="de-DE" b="1" u="sng" dirty="0"/>
              <a:t>Abfälle</a:t>
            </a:r>
            <a:r>
              <a:rPr lang="de-DE" dirty="0"/>
              <a:t> </a:t>
            </a:r>
            <a:r>
              <a:rPr lang="de-DE" dirty="0" smtClean="0"/>
              <a:t>- zum </a:t>
            </a:r>
            <a:r>
              <a:rPr lang="de-DE" dirty="0"/>
              <a:t>mit einer Genehmigung ausgestatteten </a:t>
            </a:r>
            <a:r>
              <a:rPr lang="de-DE" dirty="0" smtClean="0"/>
              <a:t>Abfallverarbeitungsbetrieb - </a:t>
            </a:r>
            <a:r>
              <a:rPr lang="de-DE" b="1" u="sng" dirty="0" smtClean="0"/>
              <a:t>zuständigen Person</a:t>
            </a:r>
            <a:r>
              <a:rPr lang="de-DE" dirty="0" smtClean="0"/>
              <a:t>. </a:t>
            </a:r>
            <a:endParaRPr lang="hu-HU" dirty="0" smtClean="0"/>
          </a:p>
          <a:p>
            <a:endParaRPr lang="hu-HU" dirty="0" smtClean="0"/>
          </a:p>
          <a:p>
            <a:r>
              <a:rPr lang="de-DE" dirty="0" smtClean="0"/>
              <a:t>Die </a:t>
            </a:r>
            <a:r>
              <a:rPr lang="de-DE" b="1" u="sng" dirty="0" smtClean="0"/>
              <a:t>Aufgabe des gewerbsmäßigen Bauunternehmers </a:t>
            </a:r>
            <a:r>
              <a:rPr lang="de-DE" dirty="0" smtClean="0"/>
              <a:t>ist – unter anderem – das ständige Führen eines </a:t>
            </a:r>
            <a:r>
              <a:rPr lang="de-DE" b="1" u="sng" dirty="0" smtClean="0"/>
              <a:t>Bautagebuch</a:t>
            </a:r>
            <a:r>
              <a:rPr lang="de-DE" dirty="0" smtClean="0"/>
              <a:t>es über die Menge und die Art der auf der Baustelle </a:t>
            </a:r>
            <a:r>
              <a:rPr lang="de-DE" dirty="0"/>
              <a:t>entstandenen Bau- und </a:t>
            </a:r>
            <a:r>
              <a:rPr lang="de-DE" dirty="0" smtClean="0"/>
              <a:t>Abbruchabfälle.  </a:t>
            </a:r>
            <a:r>
              <a:rPr lang="de-DE" b="1" u="sng" dirty="0" smtClean="0"/>
              <a:t>Täglicher Bericht </a:t>
            </a:r>
            <a:r>
              <a:rPr lang="de-DE" dirty="0" smtClean="0"/>
              <a:t>über: Menge, Art, Bezeichnung</a:t>
            </a:r>
            <a:r>
              <a:rPr lang="de-DE" dirty="0"/>
              <a:t>, </a:t>
            </a:r>
            <a:r>
              <a:rPr lang="de-DE" dirty="0" smtClean="0"/>
              <a:t>EAK-Code (Europäischer </a:t>
            </a:r>
            <a:r>
              <a:rPr lang="de-DE" dirty="0"/>
              <a:t>Abfallkatalog) </a:t>
            </a:r>
            <a:r>
              <a:rPr lang="de-DE" dirty="0" smtClean="0"/>
              <a:t>über das Zustandekommen, den Ort </a:t>
            </a:r>
            <a:r>
              <a:rPr lang="de-DE" dirty="0"/>
              <a:t>und </a:t>
            </a:r>
            <a:r>
              <a:rPr lang="de-DE" dirty="0" smtClean="0"/>
              <a:t>den Beleg der Verbringung, Name, </a:t>
            </a:r>
            <a:r>
              <a:rPr lang="de-DE" dirty="0"/>
              <a:t>Anschrift  und </a:t>
            </a:r>
            <a:r>
              <a:rPr lang="de-DE" dirty="0" smtClean="0"/>
              <a:t>KTJ-*/KÜJ-Nummer** der für die Abfallverarbeitung in Anspruch genommenen Anlage (auch die </a:t>
            </a:r>
            <a:r>
              <a:rPr lang="de-DE" dirty="0"/>
              <a:t>Ü</a:t>
            </a:r>
            <a:r>
              <a:rPr lang="de-DE" dirty="0" smtClean="0"/>
              <a:t>bernahme-/Übergabebelege sind beizuschließen)</a:t>
            </a:r>
            <a:r>
              <a:rPr lang="hu-HU" dirty="0" smtClean="0"/>
              <a:t>. </a:t>
            </a:r>
            <a:endParaRPr lang="hu-HU" dirty="0"/>
          </a:p>
          <a:p>
            <a:r>
              <a:rPr lang="hu-HU" dirty="0"/>
              <a:t> </a:t>
            </a:r>
          </a:p>
          <a:p>
            <a:r>
              <a:rPr lang="de-DE" dirty="0" smtClean="0"/>
              <a:t>Die </a:t>
            </a:r>
            <a:r>
              <a:rPr lang="de-DE" b="1" u="sng" dirty="0" smtClean="0"/>
              <a:t>Aufgaben des verantwortlichen technischen Leiters</a:t>
            </a:r>
            <a:endParaRPr lang="hu-HU" b="1" u="sng" dirty="0"/>
          </a:p>
          <a:p>
            <a:r>
              <a:rPr lang="hu-HU" i="1" dirty="0" smtClean="0"/>
              <a:t>-  </a:t>
            </a:r>
            <a:r>
              <a:rPr lang="de-DE" b="1" u="sng" dirty="0" smtClean="0"/>
              <a:t>Einhaltung</a:t>
            </a:r>
            <a:r>
              <a:rPr lang="de-DE" dirty="0" smtClean="0"/>
              <a:t> der Rechtsvorschriften über Bau- und Montagearbeiten (fachliche und qualitative Auflagen), der </a:t>
            </a:r>
            <a:r>
              <a:rPr lang="de-DE" b="1" u="sng" dirty="0" smtClean="0"/>
              <a:t>behördlichen Vorschriften</a:t>
            </a:r>
            <a:r>
              <a:rPr lang="de-DE" dirty="0" smtClean="0"/>
              <a:t> hinsichtlich Arbeitsschutz, Brandschutz, </a:t>
            </a:r>
            <a:r>
              <a:rPr lang="de-DE" b="1" u="sng" dirty="0" smtClean="0"/>
              <a:t>Umweltschutz</a:t>
            </a:r>
            <a:r>
              <a:rPr lang="de-DE" dirty="0" smtClean="0"/>
              <a:t>, Denkmalschutz, Naturschutz, Schutz der Allgemeingesundheit sowie anderer verpflichtender behördlicher Vorschriften, weiters die Einhaltung von behördlichen Baugenehmigungen (Errichtungsgenehmigungen) und </a:t>
            </a:r>
            <a:r>
              <a:rPr lang="de-DE" b="1" u="sng" dirty="0" smtClean="0"/>
              <a:t>die Kontrolle derer Einhaltung auf durch ihn geleiteten Baustellen</a:t>
            </a:r>
            <a:r>
              <a:rPr lang="de-DE" dirty="0" smtClean="0"/>
              <a:t>,</a:t>
            </a:r>
            <a:endParaRPr lang="hu-HU" dirty="0"/>
          </a:p>
          <a:p>
            <a:r>
              <a:rPr lang="hu-HU" dirty="0" smtClean="0"/>
              <a:t>- </a:t>
            </a:r>
            <a:r>
              <a:rPr lang="de-DE" b="1" u="sng" dirty="0" smtClean="0"/>
              <a:t>Ausfüllen des Abfallnachweises  und dessen Übergabe an den Bauträger gemäß Anlage 5 </a:t>
            </a:r>
            <a:r>
              <a:rPr lang="de-DE" dirty="0" smtClean="0"/>
              <a:t>bei der Beendigung der Ausführung der Bauleistungen, aufgrund des Bautagebuches,</a:t>
            </a:r>
            <a:endParaRPr lang="hu-HU" dirty="0"/>
          </a:p>
          <a:p>
            <a:r>
              <a:rPr lang="hu-HU" dirty="0" smtClean="0"/>
              <a:t>- </a:t>
            </a:r>
            <a:r>
              <a:rPr lang="de-DE" dirty="0" smtClean="0"/>
              <a:t>Verständigung der zuständigen Aufsichtsbehörde für Umweltschutz, Naturschutz und Wasserwesen, </a:t>
            </a:r>
            <a:r>
              <a:rPr lang="de-DE" dirty="0"/>
              <a:t>dass </a:t>
            </a:r>
            <a:r>
              <a:rPr lang="de-DE" dirty="0" smtClean="0"/>
              <a:t>die </a:t>
            </a:r>
            <a:r>
              <a:rPr lang="de-DE" b="1" u="sng" dirty="0" smtClean="0"/>
              <a:t>Menge des Bau- </a:t>
            </a:r>
            <a:r>
              <a:rPr lang="de-DE" b="1" u="sng" dirty="0"/>
              <a:t>und </a:t>
            </a:r>
            <a:r>
              <a:rPr lang="de-DE" b="1" u="sng" dirty="0" smtClean="0"/>
              <a:t>Abbruchabfalls auf der Baustelle den in der Rechtsvorschrift über die detaillierten Regelungen der </a:t>
            </a:r>
            <a:r>
              <a:rPr lang="de-DE" b="1" u="sng" dirty="0"/>
              <a:t>Verarbeitung </a:t>
            </a:r>
            <a:r>
              <a:rPr lang="de-DE" b="1" u="sng" dirty="0" smtClean="0"/>
              <a:t>von Bau- </a:t>
            </a:r>
            <a:r>
              <a:rPr lang="de-DE" b="1" u="sng" dirty="0"/>
              <a:t>und </a:t>
            </a:r>
            <a:r>
              <a:rPr lang="de-DE" b="1" u="sng" dirty="0" smtClean="0"/>
              <a:t>Abbruchabfällen vorgeschriebenen Schwellenwert erreicht</a:t>
            </a:r>
            <a:r>
              <a:rPr lang="de-DE" dirty="0"/>
              <a:t>.</a:t>
            </a:r>
            <a:endParaRPr lang="de-DE" dirty="0" smtClean="0"/>
          </a:p>
          <a:p>
            <a:endParaRPr lang="hu-HU" b="1" u="sng" dirty="0"/>
          </a:p>
          <a:p>
            <a:pPr>
              <a:buNone/>
            </a:pPr>
            <a:r>
              <a:rPr lang="de-DE" sz="2500" dirty="0" smtClean="0"/>
              <a:t>Anm. des Übersetzers: </a:t>
            </a:r>
            <a:r>
              <a:rPr lang="de-DE" dirty="0" smtClean="0"/>
              <a:t>* </a:t>
            </a:r>
            <a:r>
              <a:rPr lang="de-DE" sz="2500" dirty="0" smtClean="0"/>
              <a:t>KTJ: Identifikationsnummer des Entsorgers; ** KÜJ</a:t>
            </a:r>
            <a:r>
              <a:rPr lang="de-DE" sz="2500" dirty="0"/>
              <a:t>: </a:t>
            </a:r>
            <a:r>
              <a:rPr lang="de-DE" sz="2500" dirty="0" smtClean="0"/>
              <a:t>Identifikationsnummer der Anlage</a:t>
            </a:r>
            <a:endParaRPr lang="hu-HU" sz="25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de-DE" dirty="0" smtClean="0"/>
              <a:t>Was zu untersuchen IST, wenn es sich nicht um </a:t>
            </a:r>
            <a:r>
              <a:rPr lang="de-DE" dirty="0" err="1" smtClean="0"/>
              <a:t>abfall</a:t>
            </a:r>
            <a:r>
              <a:rPr lang="de-DE" dirty="0" smtClean="0"/>
              <a:t> handelt</a:t>
            </a:r>
            <a:endParaRPr lang="hu-HU" dirty="0"/>
          </a:p>
        </p:txBody>
      </p:sp>
      <p:sp>
        <p:nvSpPr>
          <p:cNvPr id="3" name="Szöveg helye 2"/>
          <p:cNvSpPr>
            <a:spLocks noGrp="1"/>
          </p:cNvSpPr>
          <p:nvPr>
            <p:ph type="body" idx="1"/>
          </p:nvPr>
        </p:nvSpPr>
        <p:spPr/>
        <p:txBody>
          <a:bodyPr/>
          <a:lstStyle/>
          <a:p>
            <a:endParaRPr lang="hu-H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Mott</a:t>
            </a:r>
            <a:r>
              <a:rPr lang="de-DE" dirty="0" smtClean="0"/>
              <a:t>o</a:t>
            </a:r>
            <a:r>
              <a:rPr lang="hu-HU" dirty="0" smtClean="0"/>
              <a:t>:</a:t>
            </a:r>
            <a:endParaRPr lang="hu-HU" dirty="0"/>
          </a:p>
        </p:txBody>
      </p:sp>
      <p:sp>
        <p:nvSpPr>
          <p:cNvPr id="3" name="Tartalom helye 2"/>
          <p:cNvSpPr>
            <a:spLocks noGrp="1"/>
          </p:cNvSpPr>
          <p:nvPr>
            <p:ph idx="1"/>
          </p:nvPr>
        </p:nvSpPr>
        <p:spPr>
          <a:xfrm>
            <a:off x="179512" y="1844824"/>
            <a:ext cx="8784976" cy="4536504"/>
          </a:xfrm>
        </p:spPr>
        <p:txBody>
          <a:bodyPr>
            <a:normAutofit/>
          </a:bodyPr>
          <a:lstStyle/>
          <a:p>
            <a:pPr algn="ctr">
              <a:buNone/>
            </a:pPr>
            <a:r>
              <a:rPr lang="de-DE" sz="6600" dirty="0" smtClean="0"/>
              <a:t>Der beste Abfall ist der, der erst gar nicht entsteht. </a:t>
            </a:r>
            <a:endParaRPr lang="hu-HU" sz="6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562074"/>
          </a:xfrm>
        </p:spPr>
        <p:txBody>
          <a:bodyPr>
            <a:normAutofit fontScale="90000"/>
          </a:bodyPr>
          <a:lstStyle/>
          <a:p>
            <a:r>
              <a:rPr lang="de-DE" dirty="0" smtClean="0"/>
              <a:t>Voruntersuchungen</a:t>
            </a:r>
            <a:endParaRPr lang="hu-HU" dirty="0"/>
          </a:p>
        </p:txBody>
      </p:sp>
      <p:sp>
        <p:nvSpPr>
          <p:cNvPr id="3" name="Tartalom helye 2"/>
          <p:cNvSpPr>
            <a:spLocks noGrp="1"/>
          </p:cNvSpPr>
          <p:nvPr>
            <p:ph idx="1"/>
          </p:nvPr>
        </p:nvSpPr>
        <p:spPr>
          <a:xfrm>
            <a:off x="457200" y="1052736"/>
            <a:ext cx="8229600" cy="5073427"/>
          </a:xfrm>
        </p:spPr>
        <p:txBody>
          <a:bodyPr>
            <a:normAutofit fontScale="77500" lnSpcReduction="20000"/>
          </a:bodyPr>
          <a:lstStyle/>
          <a:p>
            <a:pPr>
              <a:buFontTx/>
              <a:buChar char="-"/>
            </a:pPr>
            <a:r>
              <a:rPr lang="de-DE" dirty="0" smtClean="0"/>
              <a:t>Welche Stoffe sind betroffen und wie groß ist ihre Menge auf Jahresbasis gerechnet. </a:t>
            </a:r>
            <a:endParaRPr lang="hu-HU" dirty="0" smtClean="0"/>
          </a:p>
          <a:p>
            <a:pPr>
              <a:buFontTx/>
              <a:buChar char="-"/>
            </a:pPr>
            <a:r>
              <a:rPr lang="de-DE" dirty="0" smtClean="0"/>
              <a:t>Sind die technischen und technologischen Voraussetzungen der für den qualitativen Abbruch bestimmten Stoffe gegeben oder können sie durch vernünftige Voraussetzungen geschaffen werden?</a:t>
            </a:r>
            <a:endParaRPr lang="hu-HU" dirty="0" smtClean="0"/>
          </a:p>
          <a:p>
            <a:pPr>
              <a:buFontTx/>
              <a:buChar char="-"/>
            </a:pPr>
            <a:r>
              <a:rPr lang="de-DE" dirty="0" smtClean="0"/>
              <a:t>Erhebung der Nachfrage nach Abbruchstoffen bzw. Möglichkeit der Schaffung eines Marktes für Abbruchstoffe </a:t>
            </a:r>
            <a:r>
              <a:rPr lang="de-DE" dirty="0"/>
              <a:t>(Verhältnismäßigkeit</a:t>
            </a:r>
            <a:r>
              <a:rPr lang="de-DE" dirty="0" smtClean="0"/>
              <a:t>).</a:t>
            </a:r>
            <a:endParaRPr lang="hu-HU" dirty="0" smtClean="0"/>
          </a:p>
          <a:p>
            <a:pPr>
              <a:buFontTx/>
              <a:buChar char="-"/>
            </a:pPr>
            <a:r>
              <a:rPr lang="de-DE" dirty="0" smtClean="0"/>
              <a:t>Möglichkeit der Kompensation eventueller Mehrkosten hinsichtlich des Abbruchs und der Verwendung von Abbruchstoffen (Geldmittel, Zielpersonen usw.)</a:t>
            </a:r>
            <a:r>
              <a:rPr lang="hu-HU" dirty="0" smtClean="0"/>
              <a:t>.</a:t>
            </a:r>
          </a:p>
          <a:p>
            <a:pPr>
              <a:buFontTx/>
              <a:buChar char="-"/>
            </a:pPr>
            <a:r>
              <a:rPr lang="de-DE" dirty="0" smtClean="0"/>
              <a:t>Untersuchung dessen, ob Anpassung an das Genehmigungs- und Kontrollsystem möglich.</a:t>
            </a:r>
            <a:endParaRPr lang="hu-HU" dirty="0" smtClean="0"/>
          </a:p>
          <a:p>
            <a:pPr>
              <a:buFontTx/>
              <a:buChar char="-"/>
            </a:pPr>
            <a:r>
              <a:rPr lang="de-DE" dirty="0" smtClean="0"/>
              <a:t>Planung der möglichen Einführung</a:t>
            </a:r>
            <a:r>
              <a:rPr lang="hu-HU" dirty="0" smtClean="0"/>
              <a:t>.</a:t>
            </a:r>
          </a:p>
          <a:p>
            <a:pPr>
              <a:buFontTx/>
              <a:buChar char="-"/>
            </a:pPr>
            <a:endParaRPr lang="hu-H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de-DE" dirty="0" smtClean="0"/>
              <a:t>Hat es Sinn, die Nicht-Abfalleigenschaft zu überprüfen?</a:t>
            </a:r>
            <a:endParaRPr lang="hu-HU" dirty="0"/>
          </a:p>
        </p:txBody>
      </p:sp>
      <p:sp>
        <p:nvSpPr>
          <p:cNvPr id="3" name="Tartalom helye 2"/>
          <p:cNvSpPr>
            <a:spLocks noGrp="1"/>
          </p:cNvSpPr>
          <p:nvPr>
            <p:ph idx="1"/>
          </p:nvPr>
        </p:nvSpPr>
        <p:spPr/>
        <p:txBody>
          <a:bodyPr>
            <a:normAutofit lnSpcReduction="10000"/>
          </a:bodyPr>
          <a:lstStyle/>
          <a:p>
            <a:r>
              <a:rPr lang="de-DE" dirty="0" smtClean="0"/>
              <a:t>Stoffzusammensetzung der </a:t>
            </a:r>
            <a:r>
              <a:rPr lang="hu-HU" dirty="0" smtClean="0"/>
              <a:t>Bau- </a:t>
            </a:r>
            <a:r>
              <a:rPr lang="hu-HU" dirty="0"/>
              <a:t>und </a:t>
            </a:r>
            <a:r>
              <a:rPr lang="hu-HU" dirty="0" smtClean="0"/>
              <a:t>Abbruchabfälle</a:t>
            </a:r>
            <a:r>
              <a:rPr lang="de-DE" dirty="0" smtClean="0"/>
              <a:t> </a:t>
            </a:r>
            <a:r>
              <a:rPr lang="hu-HU" dirty="0" smtClean="0"/>
              <a:t>(</a:t>
            </a:r>
            <a:r>
              <a:rPr lang="hu-HU" dirty="0"/>
              <a:t>ohne Metalle</a:t>
            </a:r>
            <a:r>
              <a:rPr lang="hu-HU" dirty="0" smtClean="0"/>
              <a:t>):</a:t>
            </a:r>
            <a:endParaRPr lang="de-DE" dirty="0" smtClean="0"/>
          </a:p>
          <a:p>
            <a:r>
              <a:rPr lang="hu-HU" dirty="0" smtClean="0"/>
              <a:t>47 % </a:t>
            </a:r>
            <a:r>
              <a:rPr lang="de-DE" dirty="0" smtClean="0"/>
              <a:t>Ziegel</a:t>
            </a:r>
            <a:r>
              <a:rPr lang="hu-HU" dirty="0" smtClean="0"/>
              <a:t> </a:t>
            </a:r>
            <a:r>
              <a:rPr lang="de-DE" dirty="0" smtClean="0"/>
              <a:t>und</a:t>
            </a:r>
            <a:r>
              <a:rPr lang="hu-HU" dirty="0" smtClean="0"/>
              <a:t> </a:t>
            </a:r>
            <a:r>
              <a:rPr lang="de-DE" dirty="0" smtClean="0"/>
              <a:t>Ziegelschutt</a:t>
            </a:r>
            <a:endParaRPr lang="hu-HU" dirty="0" smtClean="0"/>
          </a:p>
          <a:p>
            <a:r>
              <a:rPr lang="hu-HU" dirty="0" smtClean="0"/>
              <a:t>40 % </a:t>
            </a:r>
            <a:r>
              <a:rPr lang="de-DE" dirty="0" smtClean="0"/>
              <a:t>B</a:t>
            </a:r>
            <a:r>
              <a:rPr lang="hu-HU" dirty="0" smtClean="0"/>
              <a:t>eton </a:t>
            </a:r>
            <a:r>
              <a:rPr lang="de-DE" dirty="0" smtClean="0"/>
              <a:t>und</a:t>
            </a:r>
            <a:r>
              <a:rPr lang="hu-HU" dirty="0" smtClean="0"/>
              <a:t> </a:t>
            </a:r>
            <a:r>
              <a:rPr lang="de-DE" dirty="0" smtClean="0"/>
              <a:t>Betonschutt</a:t>
            </a:r>
            <a:endParaRPr lang="hu-HU" dirty="0" smtClean="0"/>
          </a:p>
          <a:p>
            <a:r>
              <a:rPr lang="hu-HU" dirty="0" smtClean="0"/>
              <a:t>7 % </a:t>
            </a:r>
            <a:r>
              <a:rPr lang="de-DE" dirty="0" smtClean="0"/>
              <a:t>Holz</a:t>
            </a:r>
            <a:endParaRPr lang="hu-HU" dirty="0" smtClean="0"/>
          </a:p>
          <a:p>
            <a:r>
              <a:rPr lang="hu-HU" dirty="0" smtClean="0"/>
              <a:t>4 % </a:t>
            </a:r>
            <a:r>
              <a:rPr lang="de-DE" dirty="0" smtClean="0"/>
              <a:t>Kunststoff</a:t>
            </a:r>
            <a:endParaRPr lang="hu-HU" dirty="0" smtClean="0"/>
          </a:p>
          <a:p>
            <a:r>
              <a:rPr lang="hu-HU" dirty="0" smtClean="0"/>
              <a:t>2 % </a:t>
            </a:r>
            <a:r>
              <a:rPr lang="de-DE" dirty="0" smtClean="0"/>
              <a:t>Sonstiges</a:t>
            </a:r>
            <a:endParaRPr lang="hu-HU" dirty="0" smtClean="0"/>
          </a:p>
          <a:p>
            <a:r>
              <a:rPr lang="de-DE" dirty="0" smtClean="0"/>
              <a:t>Änderungen durch die Abfälle im Trockenbau.</a:t>
            </a:r>
            <a:endParaRPr lang="hu-HU" dirty="0" smtClean="0"/>
          </a:p>
          <a:p>
            <a:endParaRPr lang="hu-HU" dirty="0" smtClean="0"/>
          </a:p>
          <a:p>
            <a:endParaRPr lang="hu-H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706090"/>
          </a:xfrm>
        </p:spPr>
        <p:txBody>
          <a:bodyPr>
            <a:normAutofit fontScale="90000"/>
          </a:bodyPr>
          <a:lstStyle/>
          <a:p>
            <a:r>
              <a:rPr lang="de-DE" dirty="0" smtClean="0"/>
              <a:t>Regelungen</a:t>
            </a:r>
            <a:endParaRPr lang="hu-HU" dirty="0"/>
          </a:p>
        </p:txBody>
      </p:sp>
      <p:sp>
        <p:nvSpPr>
          <p:cNvPr id="3" name="Tartalom helye 2"/>
          <p:cNvSpPr>
            <a:spLocks noGrp="1"/>
          </p:cNvSpPr>
          <p:nvPr>
            <p:ph idx="1"/>
          </p:nvPr>
        </p:nvSpPr>
        <p:spPr>
          <a:xfrm>
            <a:off x="457200" y="1124744"/>
            <a:ext cx="8229600" cy="5472608"/>
          </a:xfrm>
        </p:spPr>
        <p:txBody>
          <a:bodyPr>
            <a:normAutofit fontScale="62500" lnSpcReduction="20000"/>
          </a:bodyPr>
          <a:lstStyle/>
          <a:p>
            <a:r>
              <a:rPr lang="de-DE" dirty="0" smtClean="0"/>
              <a:t>Bezeichnung wiederverwertbarer Stoffe, Bedingungen für die Wiederverwertbarkeit (kein Abfall!)</a:t>
            </a:r>
            <a:endParaRPr lang="hu-HU" dirty="0" smtClean="0"/>
          </a:p>
          <a:p>
            <a:r>
              <a:rPr lang="de-DE" dirty="0" smtClean="0"/>
              <a:t>Schaffung behördlicher Genehmigungsvorschriften (Anpassung an das derzeitige Baugenehmigungsverfahren)</a:t>
            </a:r>
            <a:endParaRPr lang="hu-HU" dirty="0" smtClean="0"/>
          </a:p>
          <a:p>
            <a:r>
              <a:rPr lang="de-DE" dirty="0" smtClean="0"/>
              <a:t>Nachweis der Anwendbarkeit, der Eignung: </a:t>
            </a:r>
            <a:r>
              <a:rPr lang="de-DE" dirty="0"/>
              <a:t>Verordnung </a:t>
            </a:r>
            <a:r>
              <a:rPr lang="de-DE" dirty="0" smtClean="0"/>
              <a:t>305/2011/EU des Parlaments und des Rates + nationale Regelung (wo von der Verordnung nicht ausgeschlossen!)</a:t>
            </a:r>
            <a:endParaRPr lang="hu-HU" dirty="0" smtClean="0"/>
          </a:p>
          <a:p>
            <a:r>
              <a:rPr lang="de-DE" dirty="0" smtClean="0"/>
              <a:t>Besondere Regelung: für Denkmal- oder museale Werte (Kulturerbe)</a:t>
            </a:r>
            <a:endParaRPr lang="hu-HU" dirty="0" smtClean="0"/>
          </a:p>
          <a:p>
            <a:r>
              <a:rPr lang="de-DE" dirty="0" smtClean="0"/>
              <a:t>Direkte und indirekte Förderung der Wiederverwendung (Befreiung von Ablagerungsgebühren, Förderung, Priorität bei der öffentlichen Vergabe, Ermäßigung bei Gebühren usw.)</a:t>
            </a:r>
            <a:endParaRPr lang="hu-HU" dirty="0" smtClean="0"/>
          </a:p>
          <a:p>
            <a:r>
              <a:rPr lang="de-DE" dirty="0" smtClean="0"/>
              <a:t>Festlegung der Verwendungsprioritäten</a:t>
            </a:r>
            <a:r>
              <a:rPr lang="hu-HU" dirty="0" smtClean="0"/>
              <a:t>: in situ =&gt;  ex situ =&gt; </a:t>
            </a:r>
            <a:r>
              <a:rPr lang="de-DE" dirty="0" smtClean="0"/>
              <a:t>Transport in Wiederverwendungszentren</a:t>
            </a:r>
            <a:endParaRPr lang="hu-HU" dirty="0" smtClean="0"/>
          </a:p>
          <a:p>
            <a:r>
              <a:rPr lang="de-DE" dirty="0" smtClean="0"/>
              <a:t>Technische Regelung und Normung unter Festlegung der Abbruchtechnologie von wiederverwertbaren Stoffen</a:t>
            </a:r>
            <a:endParaRPr lang="hu-HU" dirty="0" smtClean="0"/>
          </a:p>
          <a:p>
            <a:r>
              <a:rPr lang="de-DE" dirty="0" smtClean="0"/>
              <a:t>Ausbau von Wiederverwendungszentren (Netzwerke), Förderung bei deren Inanspruchnahme (z.B. bei Investitionen des Staates oder der Selbstverwaltungen)</a:t>
            </a:r>
            <a:endParaRPr lang="hu-HU" dirty="0" smtClean="0"/>
          </a:p>
          <a:p>
            <a:endParaRPr lang="hu-H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490066"/>
          </a:xfrm>
        </p:spPr>
        <p:txBody>
          <a:bodyPr>
            <a:normAutofit fontScale="90000"/>
          </a:bodyPr>
          <a:lstStyle/>
          <a:p>
            <a:r>
              <a:rPr lang="de-DE" dirty="0" smtClean="0"/>
              <a:t>Durchführung</a:t>
            </a:r>
            <a:endParaRPr lang="hu-HU" dirty="0"/>
          </a:p>
        </p:txBody>
      </p:sp>
      <p:sp>
        <p:nvSpPr>
          <p:cNvPr id="3" name="Tartalom helye 2"/>
          <p:cNvSpPr>
            <a:spLocks noGrp="1"/>
          </p:cNvSpPr>
          <p:nvPr>
            <p:ph idx="1"/>
          </p:nvPr>
        </p:nvSpPr>
        <p:spPr>
          <a:xfrm>
            <a:off x="457200" y="1052736"/>
            <a:ext cx="8229600" cy="5073427"/>
          </a:xfrm>
        </p:spPr>
        <p:txBody>
          <a:bodyPr>
            <a:normAutofit fontScale="85000" lnSpcReduction="10000"/>
          </a:bodyPr>
          <a:lstStyle/>
          <a:p>
            <a:r>
              <a:rPr lang="hu-HU" dirty="0" smtClean="0"/>
              <a:t>1. </a:t>
            </a:r>
            <a:r>
              <a:rPr lang="de-DE" dirty="0" smtClean="0"/>
              <a:t>Überprüfung bei jedem einzelnen Abbruch was, ohne zerstört zu werden, abgebrochen werden kann und für die Wiederverwertung potenziell geeignet ist.</a:t>
            </a:r>
            <a:endParaRPr lang="hu-HU" dirty="0" smtClean="0"/>
          </a:p>
          <a:p>
            <a:r>
              <a:rPr lang="hu-HU" dirty="0" smtClean="0"/>
              <a:t>2. </a:t>
            </a:r>
            <a:r>
              <a:rPr lang="de-DE" dirty="0" smtClean="0"/>
              <a:t>Durchführung von fachgerechten Abbrüchen (speziell qualifizierte Fachleute und/oder Aufsicht).</a:t>
            </a:r>
            <a:endParaRPr lang="hu-HU" dirty="0" smtClean="0"/>
          </a:p>
          <a:p>
            <a:r>
              <a:rPr lang="hu-HU" dirty="0" smtClean="0"/>
              <a:t>3. </a:t>
            </a:r>
            <a:r>
              <a:rPr lang="de-DE" dirty="0" smtClean="0"/>
              <a:t>Kontrolle, Untersuchung der Eignung, bei Bedarf Durchführung kleinerer Reparaturen der einzelnen Abbrüche</a:t>
            </a:r>
            <a:r>
              <a:rPr lang="hu-HU" dirty="0" smtClean="0"/>
              <a:t>.</a:t>
            </a:r>
          </a:p>
          <a:p>
            <a:r>
              <a:rPr lang="hu-HU" dirty="0" smtClean="0"/>
              <a:t>4. </a:t>
            </a:r>
            <a:r>
              <a:rPr lang="de-DE" dirty="0" smtClean="0"/>
              <a:t>Verwendung i</a:t>
            </a:r>
            <a:r>
              <a:rPr lang="hu-HU" dirty="0" smtClean="0"/>
              <a:t>n situ, ex situ </a:t>
            </a:r>
            <a:r>
              <a:rPr lang="de-DE" dirty="0" smtClean="0"/>
              <a:t>oder Lagerung </a:t>
            </a:r>
            <a:r>
              <a:rPr lang="de-DE" dirty="0"/>
              <a:t>in </a:t>
            </a:r>
            <a:r>
              <a:rPr lang="de-DE" dirty="0" smtClean="0"/>
              <a:t>Wiederverwendungszentren</a:t>
            </a:r>
            <a:r>
              <a:rPr lang="hu-HU" dirty="0" smtClean="0"/>
              <a:t>.</a:t>
            </a:r>
          </a:p>
          <a:p>
            <a:r>
              <a:rPr lang="hu-HU" dirty="0" smtClean="0"/>
              <a:t>5. </a:t>
            </a:r>
            <a:r>
              <a:rPr lang="de-DE" dirty="0"/>
              <a:t>Nachkontrolle: </a:t>
            </a:r>
            <a:r>
              <a:rPr lang="de-DE" dirty="0" smtClean="0"/>
              <a:t>ob in den Wiederverwendungs-zentren keine Anhäufung von Abfall erfolgt.</a:t>
            </a:r>
            <a:endParaRPr lang="de-DE"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Fotók2012\Új gép 2012 júniustól-augusztusig\P8080163.JPG"/>
          <p:cNvPicPr>
            <a:picLocks noChangeAspect="1" noChangeArrowheads="1"/>
          </p:cNvPicPr>
          <p:nvPr/>
        </p:nvPicPr>
        <p:blipFill>
          <a:blip r:embed="rId2" cstate="print"/>
          <a:srcRect/>
          <a:stretch>
            <a:fillRect/>
          </a:stretch>
        </p:blipFill>
        <p:spPr bwMode="auto">
          <a:xfrm>
            <a:off x="1" y="0"/>
            <a:ext cx="9143999" cy="6858000"/>
          </a:xfrm>
          <a:prstGeom prst="rect">
            <a:avLst/>
          </a:prstGeom>
          <a:noFill/>
        </p:spPr>
      </p:pic>
      <p:sp>
        <p:nvSpPr>
          <p:cNvPr id="3" name="Szövegdoboz 2"/>
          <p:cNvSpPr txBox="1"/>
          <p:nvPr/>
        </p:nvSpPr>
        <p:spPr>
          <a:xfrm>
            <a:off x="899592" y="5517232"/>
            <a:ext cx="7272808" cy="1231106"/>
          </a:xfrm>
          <a:prstGeom prst="rect">
            <a:avLst/>
          </a:prstGeom>
          <a:noFill/>
        </p:spPr>
        <p:txBody>
          <a:bodyPr wrap="square" rtlCol="0">
            <a:spAutoFit/>
          </a:bodyPr>
          <a:lstStyle/>
          <a:p>
            <a:r>
              <a:rPr lang="hu-HU" b="1" dirty="0" smtClean="0">
                <a:solidFill>
                  <a:srgbClr val="FFFF00"/>
                </a:solidFill>
              </a:rPr>
              <a:t>„</a:t>
            </a:r>
            <a:r>
              <a:rPr lang="de-DE" sz="2800" b="1" dirty="0">
                <a:solidFill>
                  <a:srgbClr val="FFFF00"/>
                </a:solidFill>
              </a:rPr>
              <a:t>Wie gut auch immer die Planung ist, man sollte gelegentlich auch auf das Ergebnis schauen.</a:t>
            </a:r>
            <a:r>
              <a:rPr lang="hu-HU" sz="2800" b="1" dirty="0" smtClean="0">
                <a:solidFill>
                  <a:srgbClr val="FFFF00"/>
                </a:solidFill>
              </a:rPr>
              <a:t>” </a:t>
            </a:r>
          </a:p>
          <a:p>
            <a:r>
              <a:rPr lang="hu-HU" b="1" dirty="0" smtClean="0">
                <a:solidFill>
                  <a:srgbClr val="FF0000"/>
                </a:solidFill>
              </a:rPr>
              <a:t>						 </a:t>
            </a:r>
            <a:r>
              <a:rPr lang="hu-HU" b="1" dirty="0" smtClean="0">
                <a:solidFill>
                  <a:srgbClr val="FFFF00"/>
                </a:solidFill>
              </a:rPr>
              <a:t>Sir W. Churchill</a:t>
            </a:r>
            <a:endParaRPr lang="hu-HU" dirty="0">
              <a:solidFill>
                <a:srgbClr val="FFFF00"/>
              </a:solidFill>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de-DE" dirty="0" smtClean="0"/>
              <a:t>Was sind </a:t>
            </a:r>
            <a:r>
              <a:rPr lang="hu-HU" dirty="0" smtClean="0"/>
              <a:t>Bau- </a:t>
            </a:r>
            <a:r>
              <a:rPr lang="hu-HU" dirty="0"/>
              <a:t>und Abbruchabfälle?</a:t>
            </a:r>
          </a:p>
        </p:txBody>
      </p:sp>
      <p:sp>
        <p:nvSpPr>
          <p:cNvPr id="3" name="Tartalom helye 2"/>
          <p:cNvSpPr>
            <a:spLocks noGrp="1"/>
          </p:cNvSpPr>
          <p:nvPr>
            <p:ph idx="1"/>
          </p:nvPr>
        </p:nvSpPr>
        <p:spPr>
          <a:xfrm>
            <a:off x="457200" y="1412776"/>
            <a:ext cx="8229600" cy="5040560"/>
          </a:xfrm>
        </p:spPr>
        <p:txBody>
          <a:bodyPr>
            <a:normAutofit fontScale="70000" lnSpcReduction="20000"/>
          </a:bodyPr>
          <a:lstStyle/>
          <a:p>
            <a:r>
              <a:rPr lang="de-DE" b="1" u="sng" dirty="0" smtClean="0"/>
              <a:t>Alltagsbegriff</a:t>
            </a:r>
            <a:r>
              <a:rPr lang="hu-HU" b="1" u="sng" dirty="0" smtClean="0"/>
              <a:t>:</a:t>
            </a:r>
            <a:r>
              <a:rPr lang="hu-HU" dirty="0" smtClean="0"/>
              <a:t> </a:t>
            </a:r>
            <a:r>
              <a:rPr lang="de-DE" dirty="0" smtClean="0"/>
              <a:t>Abfall, der durch den Bau, die Errichtung, die Sanierung, den Abbruch und die Beseitigung von zu welchem Zweck auch immer errichteten Gebäuden, Bauwerken, Anlagen und Bauobjekten oder damit im Zusammenhang entstanden ist</a:t>
            </a:r>
            <a:endParaRPr lang="hu-HU" dirty="0" smtClean="0"/>
          </a:p>
          <a:p>
            <a:r>
              <a:rPr lang="de-DE" b="1" u="sng" dirty="0" smtClean="0"/>
              <a:t>Rechtsbegriff</a:t>
            </a:r>
            <a:r>
              <a:rPr lang="hu-HU" b="1" u="sng" dirty="0" smtClean="0"/>
              <a:t>:</a:t>
            </a:r>
            <a:r>
              <a:rPr lang="hu-HU" b="1" dirty="0" smtClean="0"/>
              <a:t> </a:t>
            </a:r>
            <a:r>
              <a:rPr lang="hu-HU" dirty="0" smtClean="0"/>
              <a:t>„</a:t>
            </a:r>
            <a:r>
              <a:rPr lang="de-DE" dirty="0" smtClean="0"/>
              <a:t>Abfall aus Bautätigkeiten, der gemäß dem Gesetz über die Gestaltung und den Schutz der bebauten Umwelt entstanden ist“ </a:t>
            </a:r>
            <a:r>
              <a:rPr lang="hu-HU" dirty="0" smtClean="0"/>
              <a:t>[§</a:t>
            </a:r>
            <a:r>
              <a:rPr lang="de-DE" dirty="0" smtClean="0"/>
              <a:t> </a:t>
            </a:r>
            <a:r>
              <a:rPr lang="hu-HU" dirty="0" smtClean="0"/>
              <a:t>2 </a:t>
            </a:r>
            <a:r>
              <a:rPr lang="de-DE" dirty="0" smtClean="0"/>
              <a:t>Absatz </a:t>
            </a:r>
            <a:r>
              <a:rPr lang="hu-HU" dirty="0" smtClean="0"/>
              <a:t>(1) </a:t>
            </a:r>
            <a:r>
              <a:rPr lang="de-DE" dirty="0" smtClean="0"/>
              <a:t>Punkt </a:t>
            </a:r>
            <a:r>
              <a:rPr lang="hu-HU" dirty="0"/>
              <a:t>10 Ht</a:t>
            </a:r>
            <a:r>
              <a:rPr lang="hu-HU" dirty="0" smtClean="0"/>
              <a:t>.</a:t>
            </a:r>
            <a:r>
              <a:rPr lang="de-DE" dirty="0" smtClean="0"/>
              <a:t> (</a:t>
            </a:r>
            <a:r>
              <a:rPr lang="de-DE" dirty="0"/>
              <a:t>Abfallgesetz) ] </a:t>
            </a:r>
            <a:r>
              <a:rPr lang="hu-HU" dirty="0" smtClean="0"/>
              <a:t>+ </a:t>
            </a:r>
            <a:r>
              <a:rPr lang="hu-HU" dirty="0"/>
              <a:t>Durchführungsverordnung</a:t>
            </a:r>
            <a:endParaRPr lang="hu-HU" dirty="0" smtClean="0"/>
          </a:p>
          <a:p>
            <a:r>
              <a:rPr lang="hu-HU" i="1" dirty="0" smtClean="0"/>
              <a:t>„</a:t>
            </a:r>
            <a:r>
              <a:rPr lang="de-DE" i="1" dirty="0" smtClean="0"/>
              <a:t>Der im Zuge der baulichen Ausführung von Bauwerken entstandene und in Anlage 1 der vorliegenden Verordnung angeführte Abfall“ </a:t>
            </a:r>
            <a:endParaRPr lang="hu-HU" dirty="0" smtClean="0"/>
          </a:p>
          <a:p>
            <a:r>
              <a:rPr lang="de-DE" b="1" u="sng" dirty="0" smtClean="0"/>
              <a:t>Registerbegriff</a:t>
            </a:r>
            <a:r>
              <a:rPr lang="hu-HU" b="1" u="sng" dirty="0" smtClean="0"/>
              <a:t>:</a:t>
            </a:r>
            <a:r>
              <a:rPr lang="hu-HU" b="1" dirty="0" smtClean="0"/>
              <a:t> </a:t>
            </a:r>
            <a:r>
              <a:rPr lang="hu-HU" dirty="0" smtClean="0"/>
              <a:t>”</a:t>
            </a:r>
            <a:r>
              <a:rPr lang="de-DE" dirty="0" smtClean="0"/>
              <a:t>Bau- und Abbruchabfälle </a:t>
            </a:r>
            <a:r>
              <a:rPr lang="hu-HU" dirty="0" smtClean="0"/>
              <a:t>(</a:t>
            </a:r>
            <a:r>
              <a:rPr lang="de-DE" dirty="0" smtClean="0"/>
              <a:t>einschließlich Aushub von verunreinigten Standorten)</a:t>
            </a:r>
            <a:r>
              <a:rPr lang="hu-HU" dirty="0" smtClean="0"/>
              <a:t>” = </a:t>
            </a:r>
            <a:r>
              <a:rPr lang="hu-HU" b="1" dirty="0" smtClean="0"/>
              <a:t>EWC</a:t>
            </a:r>
            <a:r>
              <a:rPr lang="de-DE" b="1" dirty="0" smtClean="0"/>
              <a:t>,</a:t>
            </a:r>
            <a:r>
              <a:rPr lang="hu-HU" b="1" dirty="0" smtClean="0"/>
              <a:t> </a:t>
            </a:r>
            <a:r>
              <a:rPr lang="de-DE" b="1" dirty="0" smtClean="0"/>
              <a:t>Kapitel </a:t>
            </a:r>
            <a:r>
              <a:rPr lang="hu-HU" b="1" dirty="0" smtClean="0"/>
              <a:t>17 </a:t>
            </a:r>
            <a:r>
              <a:rPr lang="hu-HU" dirty="0" smtClean="0"/>
              <a:t>(2000/532/E</a:t>
            </a:r>
            <a:r>
              <a:rPr lang="de-DE" dirty="0" smtClean="0"/>
              <a:t>G</a:t>
            </a:r>
            <a:r>
              <a:rPr lang="hu-HU" dirty="0" smtClean="0"/>
              <a:t> </a:t>
            </a:r>
            <a:r>
              <a:rPr lang="de-DE" dirty="0" smtClean="0"/>
              <a:t>Entscheidung der Kommission samt Änderungen</a:t>
            </a:r>
            <a:r>
              <a:rPr lang="hu-HU" dirty="0" smtClean="0"/>
              <a:t>)</a:t>
            </a:r>
            <a:endParaRPr lang="hu-H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778098"/>
          </a:xfrm>
        </p:spPr>
        <p:txBody>
          <a:bodyPr>
            <a:noAutofit/>
          </a:bodyPr>
          <a:lstStyle/>
          <a:p>
            <a:r>
              <a:rPr lang="hu-HU" sz="2400" dirty="0"/>
              <a:t>Bau- und </a:t>
            </a:r>
            <a:r>
              <a:rPr lang="hu-HU" sz="2400" dirty="0" smtClean="0"/>
              <a:t>Abbruchabfälle</a:t>
            </a:r>
            <a:r>
              <a:rPr lang="de-DE" sz="2400" dirty="0" smtClean="0"/>
              <a:t> aufgrund der gem. Verordnung</a:t>
            </a:r>
            <a:r>
              <a:rPr lang="hu-HU" sz="2400" dirty="0" smtClean="0"/>
              <a:t> 45/2004. (VII.26.) BM-KvVM </a:t>
            </a:r>
            <a:r>
              <a:rPr lang="de-DE" sz="2400" dirty="0" smtClean="0"/>
              <a:t>der Ministerien für Inneres sowie Umweltschutz und Wasserwesen</a:t>
            </a:r>
            <a:endParaRPr lang="hu-HU" sz="2400" dirty="0"/>
          </a:p>
        </p:txBody>
      </p:sp>
      <p:graphicFrame>
        <p:nvGraphicFramePr>
          <p:cNvPr id="4" name="Tartalom helye 3"/>
          <p:cNvGraphicFramePr>
            <a:graphicFrameLocks noGrp="1"/>
          </p:cNvGraphicFramePr>
          <p:nvPr>
            <p:ph idx="1"/>
            <p:extLst>
              <p:ext uri="{D42A27DB-BD31-4B8C-83A1-F6EECF244321}">
                <p14:modId xmlns:p14="http://schemas.microsoft.com/office/powerpoint/2010/main" val="2910734349"/>
              </p:ext>
            </p:extLst>
          </p:nvPr>
        </p:nvGraphicFramePr>
        <p:xfrm>
          <a:off x="457200" y="1196752"/>
          <a:ext cx="8229600" cy="5242806"/>
        </p:xfrm>
        <a:graphic>
          <a:graphicData uri="http://schemas.openxmlformats.org/drawingml/2006/table">
            <a:tbl>
              <a:tblPr firstRow="1" bandRow="1">
                <a:tableStyleId>{5C22544A-7EE6-4342-B048-85BDC9FD1C3A}</a:tableStyleId>
              </a:tblPr>
              <a:tblGrid>
                <a:gridCol w="2743200"/>
                <a:gridCol w="2743200"/>
                <a:gridCol w="2743200"/>
              </a:tblGrid>
              <a:tr h="496034">
                <a:tc>
                  <a:txBody>
                    <a:bodyPr/>
                    <a:lstStyle/>
                    <a:p>
                      <a:r>
                        <a:rPr lang="de-DE" dirty="0" smtClean="0"/>
                        <a:t>Material</a:t>
                      </a:r>
                      <a:endParaRPr lang="hu-HU" dirty="0"/>
                    </a:p>
                  </a:txBody>
                  <a:tcPr/>
                </a:tc>
                <a:tc>
                  <a:txBody>
                    <a:bodyPr/>
                    <a:lstStyle/>
                    <a:p>
                      <a:r>
                        <a:rPr lang="hu-HU" dirty="0" smtClean="0"/>
                        <a:t>EWC</a:t>
                      </a:r>
                      <a:endParaRPr lang="hu-HU" dirty="0"/>
                    </a:p>
                  </a:txBody>
                  <a:tcPr/>
                </a:tc>
                <a:tc>
                  <a:txBody>
                    <a:bodyPr/>
                    <a:lstStyle/>
                    <a:p>
                      <a:r>
                        <a:rPr lang="de-DE" dirty="0" smtClean="0"/>
                        <a:t>Mengenschwelle</a:t>
                      </a:r>
                      <a:endParaRPr lang="hu-HU" dirty="0"/>
                    </a:p>
                  </a:txBody>
                  <a:tcPr/>
                </a:tc>
              </a:tr>
              <a:tr h="496034">
                <a:tc>
                  <a:txBody>
                    <a:bodyPr/>
                    <a:lstStyle/>
                    <a:p>
                      <a:r>
                        <a:rPr lang="hu-HU" dirty="0" smtClean="0">
                          <a:solidFill>
                            <a:schemeClr val="accent1">
                              <a:lumMod val="50000"/>
                            </a:schemeClr>
                          </a:solidFill>
                        </a:rPr>
                        <a:t>1. </a:t>
                      </a:r>
                      <a:r>
                        <a:rPr lang="de-DE" dirty="0" smtClean="0">
                          <a:solidFill>
                            <a:schemeClr val="accent1">
                              <a:lumMod val="50000"/>
                            </a:schemeClr>
                          </a:solidFill>
                        </a:rPr>
                        <a:t>Bodenaushub</a:t>
                      </a:r>
                      <a:endParaRPr lang="hu-HU" dirty="0">
                        <a:solidFill>
                          <a:schemeClr val="accent1">
                            <a:lumMod val="50000"/>
                          </a:schemeClr>
                        </a:solidFill>
                      </a:endParaRPr>
                    </a:p>
                  </a:txBody>
                  <a:tcPr/>
                </a:tc>
                <a:tc>
                  <a:txBody>
                    <a:bodyPr/>
                    <a:lstStyle/>
                    <a:p>
                      <a:r>
                        <a:rPr lang="hu-HU" dirty="0" smtClean="0">
                          <a:solidFill>
                            <a:schemeClr val="accent1">
                              <a:lumMod val="50000"/>
                            </a:schemeClr>
                          </a:solidFill>
                        </a:rPr>
                        <a:t>170504; 170506</a:t>
                      </a:r>
                      <a:endParaRPr lang="hu-HU" dirty="0">
                        <a:solidFill>
                          <a:schemeClr val="accent1">
                            <a:lumMod val="50000"/>
                          </a:schemeClr>
                        </a:solidFill>
                      </a:endParaRPr>
                    </a:p>
                  </a:txBody>
                  <a:tcPr/>
                </a:tc>
                <a:tc>
                  <a:txBody>
                    <a:bodyPr/>
                    <a:lstStyle/>
                    <a:p>
                      <a:r>
                        <a:rPr lang="hu-HU" dirty="0" smtClean="0">
                          <a:solidFill>
                            <a:schemeClr val="accent1">
                              <a:lumMod val="50000"/>
                            </a:schemeClr>
                          </a:solidFill>
                        </a:rPr>
                        <a:t>20 </a:t>
                      </a:r>
                      <a:r>
                        <a:rPr lang="de-DE" dirty="0" smtClean="0">
                          <a:solidFill>
                            <a:schemeClr val="accent1">
                              <a:lumMod val="50000"/>
                            </a:schemeClr>
                          </a:solidFill>
                        </a:rPr>
                        <a:t>Tonnen</a:t>
                      </a:r>
                      <a:endParaRPr lang="hu-HU" dirty="0">
                        <a:solidFill>
                          <a:schemeClr val="accent1">
                            <a:lumMod val="50000"/>
                          </a:schemeClr>
                        </a:solidFill>
                      </a:endParaRPr>
                    </a:p>
                  </a:txBody>
                  <a:tcPr/>
                </a:tc>
              </a:tr>
              <a:tr h="496034">
                <a:tc>
                  <a:txBody>
                    <a:bodyPr/>
                    <a:lstStyle/>
                    <a:p>
                      <a:r>
                        <a:rPr lang="de-DE" noProof="0" dirty="0" smtClean="0">
                          <a:solidFill>
                            <a:schemeClr val="accent1">
                              <a:lumMod val="50000"/>
                            </a:schemeClr>
                          </a:solidFill>
                        </a:rPr>
                        <a:t>2. Betonschutt</a:t>
                      </a:r>
                      <a:endParaRPr lang="de-DE" noProof="0" dirty="0">
                        <a:solidFill>
                          <a:schemeClr val="accent1">
                            <a:lumMod val="50000"/>
                          </a:schemeClr>
                        </a:solidFill>
                      </a:endParaRPr>
                    </a:p>
                  </a:txBody>
                  <a:tcPr/>
                </a:tc>
                <a:tc>
                  <a:txBody>
                    <a:bodyPr/>
                    <a:lstStyle/>
                    <a:p>
                      <a:r>
                        <a:rPr lang="hu-HU" dirty="0" smtClean="0">
                          <a:solidFill>
                            <a:schemeClr val="accent1">
                              <a:lumMod val="50000"/>
                            </a:schemeClr>
                          </a:solidFill>
                        </a:rPr>
                        <a:t>170101</a:t>
                      </a:r>
                      <a:endParaRPr lang="hu-HU" dirty="0">
                        <a:solidFill>
                          <a:schemeClr val="accent1">
                            <a:lumMod val="50000"/>
                          </a:schemeClr>
                        </a:solidFill>
                      </a:endParaRPr>
                    </a:p>
                  </a:txBody>
                  <a:tcPr/>
                </a:tc>
                <a:tc>
                  <a:txBody>
                    <a:bodyPr/>
                    <a:lstStyle/>
                    <a:p>
                      <a:r>
                        <a:rPr lang="hu-HU" dirty="0" smtClean="0">
                          <a:solidFill>
                            <a:schemeClr val="accent1">
                              <a:lumMod val="50000"/>
                            </a:schemeClr>
                          </a:solidFill>
                        </a:rPr>
                        <a:t>20 t</a:t>
                      </a:r>
                      <a:endParaRPr lang="hu-HU" dirty="0">
                        <a:solidFill>
                          <a:schemeClr val="accent1">
                            <a:lumMod val="50000"/>
                          </a:schemeClr>
                        </a:solidFill>
                      </a:endParaRPr>
                    </a:p>
                  </a:txBody>
                  <a:tcPr/>
                </a:tc>
              </a:tr>
              <a:tr h="496034">
                <a:tc>
                  <a:txBody>
                    <a:bodyPr/>
                    <a:lstStyle/>
                    <a:p>
                      <a:r>
                        <a:rPr lang="de-DE" noProof="0" dirty="0" smtClean="0">
                          <a:solidFill>
                            <a:schemeClr val="accent1">
                              <a:lumMod val="50000"/>
                            </a:schemeClr>
                          </a:solidFill>
                        </a:rPr>
                        <a:t>3.  Asphaltschutt</a:t>
                      </a:r>
                      <a:endParaRPr lang="de-DE" noProof="0" dirty="0">
                        <a:solidFill>
                          <a:schemeClr val="accent1">
                            <a:lumMod val="50000"/>
                          </a:schemeClr>
                        </a:solidFill>
                      </a:endParaRPr>
                    </a:p>
                  </a:txBody>
                  <a:tcPr/>
                </a:tc>
                <a:tc>
                  <a:txBody>
                    <a:bodyPr/>
                    <a:lstStyle/>
                    <a:p>
                      <a:r>
                        <a:rPr lang="hu-HU" dirty="0" smtClean="0">
                          <a:solidFill>
                            <a:schemeClr val="accent1">
                              <a:lumMod val="50000"/>
                            </a:schemeClr>
                          </a:solidFill>
                        </a:rPr>
                        <a:t>170302</a:t>
                      </a:r>
                      <a:endParaRPr lang="hu-HU" dirty="0">
                        <a:solidFill>
                          <a:schemeClr val="accent1">
                            <a:lumMod val="50000"/>
                          </a:schemeClr>
                        </a:solidFill>
                      </a:endParaRPr>
                    </a:p>
                  </a:txBody>
                  <a:tcPr/>
                </a:tc>
                <a:tc>
                  <a:txBody>
                    <a:bodyPr/>
                    <a:lstStyle/>
                    <a:p>
                      <a:r>
                        <a:rPr lang="hu-HU" dirty="0" smtClean="0">
                          <a:solidFill>
                            <a:schemeClr val="accent1">
                              <a:lumMod val="50000"/>
                            </a:schemeClr>
                          </a:solidFill>
                        </a:rPr>
                        <a:t>5 t</a:t>
                      </a:r>
                      <a:endParaRPr lang="hu-HU" dirty="0">
                        <a:solidFill>
                          <a:schemeClr val="accent1">
                            <a:lumMod val="50000"/>
                          </a:schemeClr>
                        </a:solidFill>
                      </a:endParaRPr>
                    </a:p>
                  </a:txBody>
                  <a:tcPr/>
                </a:tc>
              </a:tr>
              <a:tr h="496034">
                <a:tc>
                  <a:txBody>
                    <a:bodyPr/>
                    <a:lstStyle/>
                    <a:p>
                      <a:r>
                        <a:rPr lang="hu-HU" dirty="0" smtClean="0">
                          <a:solidFill>
                            <a:schemeClr val="accent1">
                              <a:lumMod val="50000"/>
                            </a:schemeClr>
                          </a:solidFill>
                        </a:rPr>
                        <a:t>4. </a:t>
                      </a:r>
                      <a:r>
                        <a:rPr lang="de-DE" dirty="0" smtClean="0">
                          <a:solidFill>
                            <a:schemeClr val="accent1">
                              <a:lumMod val="50000"/>
                            </a:schemeClr>
                          </a:solidFill>
                        </a:rPr>
                        <a:t>Holzabfall</a:t>
                      </a:r>
                      <a:endParaRPr lang="hu-HU" dirty="0">
                        <a:solidFill>
                          <a:schemeClr val="accent1">
                            <a:lumMod val="50000"/>
                          </a:schemeClr>
                        </a:solidFill>
                      </a:endParaRPr>
                    </a:p>
                  </a:txBody>
                  <a:tcPr/>
                </a:tc>
                <a:tc>
                  <a:txBody>
                    <a:bodyPr/>
                    <a:lstStyle/>
                    <a:p>
                      <a:r>
                        <a:rPr lang="hu-HU" dirty="0" smtClean="0">
                          <a:solidFill>
                            <a:schemeClr val="accent1">
                              <a:lumMod val="50000"/>
                            </a:schemeClr>
                          </a:solidFill>
                        </a:rPr>
                        <a:t>170201</a:t>
                      </a:r>
                      <a:endParaRPr lang="hu-HU" dirty="0">
                        <a:solidFill>
                          <a:schemeClr val="accent1">
                            <a:lumMod val="50000"/>
                          </a:schemeClr>
                        </a:solidFill>
                      </a:endParaRPr>
                    </a:p>
                  </a:txBody>
                  <a:tcPr/>
                </a:tc>
                <a:tc>
                  <a:txBody>
                    <a:bodyPr/>
                    <a:lstStyle/>
                    <a:p>
                      <a:r>
                        <a:rPr lang="hu-HU" dirty="0" smtClean="0">
                          <a:solidFill>
                            <a:schemeClr val="accent1">
                              <a:lumMod val="50000"/>
                            </a:schemeClr>
                          </a:solidFill>
                        </a:rPr>
                        <a:t>5 t</a:t>
                      </a:r>
                      <a:endParaRPr lang="hu-HU" dirty="0">
                        <a:solidFill>
                          <a:schemeClr val="accent1">
                            <a:lumMod val="50000"/>
                          </a:schemeClr>
                        </a:solidFill>
                      </a:endParaRPr>
                    </a:p>
                  </a:txBody>
                  <a:tcPr/>
                </a:tc>
              </a:tr>
              <a:tr h="496034">
                <a:tc>
                  <a:txBody>
                    <a:bodyPr/>
                    <a:lstStyle/>
                    <a:p>
                      <a:r>
                        <a:rPr lang="hu-HU" dirty="0" smtClean="0">
                          <a:solidFill>
                            <a:schemeClr val="accent1">
                              <a:lumMod val="50000"/>
                            </a:schemeClr>
                          </a:solidFill>
                        </a:rPr>
                        <a:t>5. </a:t>
                      </a:r>
                      <a:r>
                        <a:rPr lang="de-DE" dirty="0" smtClean="0">
                          <a:solidFill>
                            <a:schemeClr val="accent1">
                              <a:lumMod val="50000"/>
                            </a:schemeClr>
                          </a:solidFill>
                        </a:rPr>
                        <a:t>Metallabfall</a:t>
                      </a:r>
                      <a:endParaRPr lang="hu-HU" dirty="0">
                        <a:solidFill>
                          <a:schemeClr val="accent1">
                            <a:lumMod val="50000"/>
                          </a:schemeClr>
                        </a:solidFill>
                      </a:endParaRPr>
                    </a:p>
                  </a:txBody>
                  <a:tcPr/>
                </a:tc>
                <a:tc>
                  <a:txBody>
                    <a:bodyPr/>
                    <a:lstStyle/>
                    <a:p>
                      <a:r>
                        <a:rPr lang="hu-HU" dirty="0" smtClean="0">
                          <a:solidFill>
                            <a:schemeClr val="accent1">
                              <a:lumMod val="50000"/>
                            </a:schemeClr>
                          </a:solidFill>
                        </a:rPr>
                        <a:t>170401-07-ig;</a:t>
                      </a:r>
                      <a:r>
                        <a:rPr lang="hu-HU" baseline="0" dirty="0" smtClean="0">
                          <a:solidFill>
                            <a:schemeClr val="accent1">
                              <a:lumMod val="50000"/>
                            </a:schemeClr>
                          </a:solidFill>
                        </a:rPr>
                        <a:t> 170411</a:t>
                      </a:r>
                      <a:endParaRPr lang="hu-HU" dirty="0">
                        <a:solidFill>
                          <a:schemeClr val="accent1">
                            <a:lumMod val="50000"/>
                          </a:schemeClr>
                        </a:solidFill>
                      </a:endParaRPr>
                    </a:p>
                  </a:txBody>
                  <a:tcPr/>
                </a:tc>
                <a:tc>
                  <a:txBody>
                    <a:bodyPr/>
                    <a:lstStyle/>
                    <a:p>
                      <a:r>
                        <a:rPr lang="hu-HU" dirty="0" smtClean="0">
                          <a:solidFill>
                            <a:schemeClr val="accent1">
                              <a:lumMod val="50000"/>
                            </a:schemeClr>
                          </a:solidFill>
                        </a:rPr>
                        <a:t>2 t</a:t>
                      </a:r>
                      <a:endParaRPr lang="hu-HU" dirty="0">
                        <a:solidFill>
                          <a:schemeClr val="accent1">
                            <a:lumMod val="50000"/>
                          </a:schemeClr>
                        </a:solidFill>
                      </a:endParaRPr>
                    </a:p>
                  </a:txBody>
                  <a:tcPr/>
                </a:tc>
              </a:tr>
              <a:tr h="496034">
                <a:tc>
                  <a:txBody>
                    <a:bodyPr/>
                    <a:lstStyle/>
                    <a:p>
                      <a:r>
                        <a:rPr lang="hu-HU" dirty="0" smtClean="0">
                          <a:solidFill>
                            <a:schemeClr val="accent1">
                              <a:lumMod val="50000"/>
                            </a:schemeClr>
                          </a:solidFill>
                        </a:rPr>
                        <a:t>6. </a:t>
                      </a:r>
                      <a:r>
                        <a:rPr lang="de-DE" dirty="0" smtClean="0">
                          <a:solidFill>
                            <a:schemeClr val="accent1">
                              <a:lumMod val="50000"/>
                            </a:schemeClr>
                          </a:solidFill>
                        </a:rPr>
                        <a:t>Kunststoffabfall</a:t>
                      </a:r>
                      <a:endParaRPr lang="hu-HU" dirty="0">
                        <a:solidFill>
                          <a:schemeClr val="accent1">
                            <a:lumMod val="50000"/>
                          </a:schemeClr>
                        </a:solidFill>
                      </a:endParaRPr>
                    </a:p>
                  </a:txBody>
                  <a:tcPr/>
                </a:tc>
                <a:tc>
                  <a:txBody>
                    <a:bodyPr/>
                    <a:lstStyle/>
                    <a:p>
                      <a:r>
                        <a:rPr lang="hu-HU" dirty="0" smtClean="0">
                          <a:solidFill>
                            <a:schemeClr val="accent1">
                              <a:lumMod val="50000"/>
                            </a:schemeClr>
                          </a:solidFill>
                        </a:rPr>
                        <a:t>170203</a:t>
                      </a:r>
                      <a:endParaRPr lang="hu-HU" dirty="0">
                        <a:solidFill>
                          <a:schemeClr val="accent1">
                            <a:lumMod val="50000"/>
                          </a:schemeClr>
                        </a:solidFill>
                      </a:endParaRPr>
                    </a:p>
                  </a:txBody>
                  <a:tcPr/>
                </a:tc>
                <a:tc>
                  <a:txBody>
                    <a:bodyPr/>
                    <a:lstStyle/>
                    <a:p>
                      <a:r>
                        <a:rPr lang="hu-HU" dirty="0" smtClean="0">
                          <a:solidFill>
                            <a:schemeClr val="accent1">
                              <a:lumMod val="50000"/>
                            </a:schemeClr>
                          </a:solidFill>
                        </a:rPr>
                        <a:t>2 t </a:t>
                      </a:r>
                      <a:endParaRPr lang="hu-HU" dirty="0">
                        <a:solidFill>
                          <a:schemeClr val="accent1">
                            <a:lumMod val="50000"/>
                          </a:schemeClr>
                        </a:solidFill>
                      </a:endParaRPr>
                    </a:p>
                  </a:txBody>
                  <a:tcPr/>
                </a:tc>
              </a:tr>
              <a:tr h="856168">
                <a:tc>
                  <a:txBody>
                    <a:bodyPr/>
                    <a:lstStyle/>
                    <a:p>
                      <a:r>
                        <a:rPr lang="hu-HU" dirty="0" smtClean="0">
                          <a:solidFill>
                            <a:schemeClr val="accent1">
                              <a:lumMod val="50000"/>
                            </a:schemeClr>
                          </a:solidFill>
                        </a:rPr>
                        <a:t>7.</a:t>
                      </a:r>
                      <a:r>
                        <a:rPr lang="hu-HU" baseline="0" dirty="0" smtClean="0">
                          <a:solidFill>
                            <a:schemeClr val="accent1">
                              <a:lumMod val="50000"/>
                            </a:schemeClr>
                          </a:solidFill>
                        </a:rPr>
                        <a:t> </a:t>
                      </a:r>
                      <a:r>
                        <a:rPr lang="de-DE" baseline="0" dirty="0" smtClean="0">
                          <a:solidFill>
                            <a:schemeClr val="accent1">
                              <a:lumMod val="50000"/>
                            </a:schemeClr>
                          </a:solidFill>
                        </a:rPr>
                        <a:t>Gemischte </a:t>
                      </a:r>
                      <a:r>
                        <a:rPr lang="hu-HU" baseline="0" dirty="0" smtClean="0">
                          <a:solidFill>
                            <a:schemeClr val="accent1">
                              <a:lumMod val="50000"/>
                            </a:schemeClr>
                          </a:solidFill>
                        </a:rPr>
                        <a:t>Bau- und Abbruchabfälle</a:t>
                      </a:r>
                      <a:endParaRPr lang="hu-HU" dirty="0">
                        <a:solidFill>
                          <a:schemeClr val="accent1">
                            <a:lumMod val="50000"/>
                          </a:schemeClr>
                        </a:solidFill>
                      </a:endParaRPr>
                    </a:p>
                  </a:txBody>
                  <a:tcPr/>
                </a:tc>
                <a:tc>
                  <a:txBody>
                    <a:bodyPr/>
                    <a:lstStyle/>
                    <a:p>
                      <a:r>
                        <a:rPr lang="hu-HU" dirty="0" smtClean="0">
                          <a:solidFill>
                            <a:schemeClr val="accent1">
                              <a:lumMod val="50000"/>
                            </a:schemeClr>
                          </a:solidFill>
                        </a:rPr>
                        <a:t>170904</a:t>
                      </a:r>
                      <a:endParaRPr lang="hu-HU" dirty="0">
                        <a:solidFill>
                          <a:schemeClr val="accent1">
                            <a:lumMod val="50000"/>
                          </a:schemeClr>
                        </a:solidFill>
                      </a:endParaRPr>
                    </a:p>
                  </a:txBody>
                  <a:tcPr/>
                </a:tc>
                <a:tc>
                  <a:txBody>
                    <a:bodyPr/>
                    <a:lstStyle/>
                    <a:p>
                      <a:r>
                        <a:rPr lang="hu-HU" dirty="0" smtClean="0">
                          <a:solidFill>
                            <a:schemeClr val="accent1">
                              <a:lumMod val="50000"/>
                            </a:schemeClr>
                          </a:solidFill>
                        </a:rPr>
                        <a:t>10 t</a:t>
                      </a:r>
                      <a:endParaRPr lang="hu-HU" dirty="0">
                        <a:solidFill>
                          <a:schemeClr val="accent1">
                            <a:lumMod val="50000"/>
                          </a:schemeClr>
                        </a:solidFill>
                      </a:endParaRPr>
                    </a:p>
                  </a:txBody>
                  <a:tcPr/>
                </a:tc>
              </a:tr>
              <a:tr h="856168">
                <a:tc>
                  <a:txBody>
                    <a:bodyPr/>
                    <a:lstStyle/>
                    <a:p>
                      <a:r>
                        <a:rPr lang="hu-HU" dirty="0" smtClean="0">
                          <a:solidFill>
                            <a:schemeClr val="accent1">
                              <a:lumMod val="50000"/>
                            </a:schemeClr>
                          </a:solidFill>
                        </a:rPr>
                        <a:t>8.  </a:t>
                      </a:r>
                      <a:r>
                        <a:rPr lang="de-DE" dirty="0" smtClean="0">
                          <a:solidFill>
                            <a:schemeClr val="accent1">
                              <a:lumMod val="50000"/>
                            </a:schemeClr>
                          </a:solidFill>
                        </a:rPr>
                        <a:t>Mineralische Abfälle der Baustoffindustrie</a:t>
                      </a:r>
                      <a:endParaRPr lang="hu-HU" dirty="0">
                        <a:solidFill>
                          <a:schemeClr val="accent1">
                            <a:lumMod val="50000"/>
                          </a:schemeClr>
                        </a:solidFill>
                      </a:endParaRPr>
                    </a:p>
                  </a:txBody>
                  <a:tcPr/>
                </a:tc>
                <a:tc>
                  <a:txBody>
                    <a:bodyPr/>
                    <a:lstStyle/>
                    <a:p>
                      <a:r>
                        <a:rPr lang="hu-HU" dirty="0" smtClean="0">
                          <a:solidFill>
                            <a:schemeClr val="accent1">
                              <a:lumMod val="50000"/>
                            </a:schemeClr>
                          </a:solidFill>
                        </a:rPr>
                        <a:t>170102;170103; 170107;170202; 170604;</a:t>
                      </a:r>
                    </a:p>
                    <a:p>
                      <a:r>
                        <a:rPr lang="hu-HU" dirty="0" smtClean="0">
                          <a:solidFill>
                            <a:schemeClr val="accent1">
                              <a:lumMod val="50000"/>
                            </a:schemeClr>
                          </a:solidFill>
                        </a:rPr>
                        <a:t>170802</a:t>
                      </a:r>
                      <a:endParaRPr lang="hu-HU" dirty="0">
                        <a:solidFill>
                          <a:schemeClr val="accent1">
                            <a:lumMod val="50000"/>
                          </a:schemeClr>
                        </a:solidFill>
                      </a:endParaRPr>
                    </a:p>
                  </a:txBody>
                  <a:tcPr/>
                </a:tc>
                <a:tc>
                  <a:txBody>
                    <a:bodyPr/>
                    <a:lstStyle/>
                    <a:p>
                      <a:r>
                        <a:rPr lang="hu-HU" dirty="0" smtClean="0">
                          <a:solidFill>
                            <a:schemeClr val="accent1">
                              <a:lumMod val="50000"/>
                            </a:schemeClr>
                          </a:solidFill>
                        </a:rPr>
                        <a:t>40 t</a:t>
                      </a:r>
                      <a:endParaRPr lang="hu-HU" dirty="0">
                        <a:solidFill>
                          <a:schemeClr val="accent1">
                            <a:lumMod val="50000"/>
                          </a:schemeClr>
                        </a:solidFill>
                      </a:endParaRPr>
                    </a:p>
                  </a:txBody>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418058"/>
          </a:xfrm>
        </p:spPr>
        <p:txBody>
          <a:bodyPr>
            <a:noAutofit/>
          </a:bodyPr>
          <a:lstStyle/>
          <a:p>
            <a:r>
              <a:rPr lang="hu-HU" sz="1400" b="1" dirty="0" smtClean="0"/>
              <a:t>17 </a:t>
            </a:r>
            <a:r>
              <a:rPr lang="de-DE" sz="1400" b="1" dirty="0" smtClean="0"/>
              <a:t>BAU- UND </a:t>
            </a:r>
            <a:r>
              <a:rPr lang="de-DE" sz="1400" b="1" dirty="0"/>
              <a:t>ABBRUCHABFÄLLE </a:t>
            </a:r>
            <a:r>
              <a:rPr lang="de-DE" sz="1400" b="1" dirty="0" smtClean="0"/>
              <a:t>(EINSCHLIESSLICH </a:t>
            </a:r>
            <a:r>
              <a:rPr lang="de-DE" sz="1400" b="1" dirty="0"/>
              <a:t>AUSHUB VON VERUNREINIGTEN STANDORTEN</a:t>
            </a:r>
            <a:r>
              <a:rPr lang="de-DE" sz="1400" b="1" dirty="0" smtClean="0"/>
              <a:t>)</a:t>
            </a:r>
            <a:r>
              <a:rPr lang="hu-HU" sz="1400" b="1" baseline="30000" dirty="0" smtClean="0"/>
              <a:t> </a:t>
            </a:r>
            <a:endParaRPr lang="hu-HU" sz="1400" b="1" dirty="0"/>
          </a:p>
        </p:txBody>
      </p:sp>
      <p:sp>
        <p:nvSpPr>
          <p:cNvPr id="3" name="Tartalom helye 2"/>
          <p:cNvSpPr>
            <a:spLocks noGrp="1"/>
          </p:cNvSpPr>
          <p:nvPr>
            <p:ph sz="half" idx="1"/>
          </p:nvPr>
        </p:nvSpPr>
        <p:spPr>
          <a:xfrm>
            <a:off x="251520" y="692696"/>
            <a:ext cx="4244280" cy="5904656"/>
          </a:xfrm>
        </p:spPr>
        <p:txBody>
          <a:bodyPr>
            <a:normAutofit fontScale="40000" lnSpcReduction="20000"/>
          </a:bodyPr>
          <a:lstStyle/>
          <a:p>
            <a:pPr>
              <a:buNone/>
            </a:pPr>
            <a:r>
              <a:rPr lang="hu-HU" dirty="0" smtClean="0"/>
              <a:t>17 </a:t>
            </a:r>
            <a:r>
              <a:rPr lang="hu-HU" dirty="0"/>
              <a:t>01 </a:t>
            </a:r>
            <a:r>
              <a:rPr lang="de-DE" dirty="0" smtClean="0"/>
              <a:t>B</a:t>
            </a:r>
            <a:r>
              <a:rPr lang="hu-HU" dirty="0" smtClean="0"/>
              <a:t>eton</a:t>
            </a:r>
            <a:r>
              <a:rPr lang="hu-HU" dirty="0"/>
              <a:t>, </a:t>
            </a:r>
            <a:r>
              <a:rPr lang="de-DE" dirty="0" smtClean="0"/>
              <a:t>Ziegel</a:t>
            </a:r>
            <a:r>
              <a:rPr lang="hu-HU" dirty="0" smtClean="0"/>
              <a:t>, </a:t>
            </a:r>
            <a:r>
              <a:rPr lang="de-DE" dirty="0" smtClean="0"/>
              <a:t>Fliesen</a:t>
            </a:r>
            <a:r>
              <a:rPr lang="hu-HU" dirty="0" smtClean="0"/>
              <a:t> </a:t>
            </a:r>
            <a:r>
              <a:rPr lang="de-DE" dirty="0" smtClean="0"/>
              <a:t>und Keramik</a:t>
            </a:r>
            <a:endParaRPr lang="hu-HU" dirty="0"/>
          </a:p>
          <a:p>
            <a:pPr>
              <a:buNone/>
            </a:pPr>
            <a:r>
              <a:rPr lang="hu-HU" b="1" u="sng" dirty="0"/>
              <a:t>17 01 01 </a:t>
            </a:r>
            <a:r>
              <a:rPr lang="de-DE" b="1" u="sng" dirty="0" smtClean="0"/>
              <a:t>B</a:t>
            </a:r>
            <a:r>
              <a:rPr lang="hu-HU" b="1" u="sng" dirty="0" smtClean="0"/>
              <a:t>eton</a:t>
            </a:r>
            <a:endParaRPr lang="hu-HU" b="1" u="sng" dirty="0"/>
          </a:p>
          <a:p>
            <a:pPr>
              <a:buNone/>
            </a:pPr>
            <a:r>
              <a:rPr lang="hu-HU" b="1" u="sng" dirty="0"/>
              <a:t>17 01 02 </a:t>
            </a:r>
            <a:r>
              <a:rPr lang="de-DE" b="1" u="sng" dirty="0" smtClean="0"/>
              <a:t>Ziegel</a:t>
            </a:r>
            <a:endParaRPr lang="hu-HU" b="1" u="sng" dirty="0"/>
          </a:p>
          <a:p>
            <a:pPr>
              <a:buNone/>
            </a:pPr>
            <a:r>
              <a:rPr lang="hu-HU" b="1" u="sng" dirty="0"/>
              <a:t>17 01 03 </a:t>
            </a:r>
            <a:r>
              <a:rPr lang="de-DE" b="1" u="sng" dirty="0"/>
              <a:t>Fliesen und </a:t>
            </a:r>
            <a:r>
              <a:rPr lang="de-DE" b="1" u="sng" dirty="0" smtClean="0"/>
              <a:t>Keramik</a:t>
            </a:r>
          </a:p>
          <a:p>
            <a:pPr>
              <a:buNone/>
            </a:pPr>
            <a:r>
              <a:rPr lang="hu-HU" dirty="0" smtClean="0"/>
              <a:t>17 </a:t>
            </a:r>
            <a:r>
              <a:rPr lang="hu-HU" dirty="0"/>
              <a:t>01 06* </a:t>
            </a:r>
            <a:r>
              <a:rPr lang="de-DE" dirty="0" smtClean="0"/>
              <a:t>Gemische </a:t>
            </a:r>
            <a:r>
              <a:rPr lang="de-DE" dirty="0"/>
              <a:t>aus oder getrennte Fraktionen von Beton, Ziegeln, Fliesen und Keramik, die gefährliche </a:t>
            </a:r>
            <a:r>
              <a:rPr lang="de-DE" dirty="0" smtClean="0"/>
              <a:t>Stoffe enthalten </a:t>
            </a:r>
          </a:p>
          <a:p>
            <a:pPr>
              <a:buNone/>
            </a:pPr>
            <a:r>
              <a:rPr lang="hu-HU" b="1" u="sng" dirty="0" smtClean="0"/>
              <a:t>17 </a:t>
            </a:r>
            <a:r>
              <a:rPr lang="hu-HU" b="1" u="sng" dirty="0"/>
              <a:t>01 07 </a:t>
            </a:r>
            <a:r>
              <a:rPr lang="de-DE" b="1" u="sng" dirty="0" smtClean="0"/>
              <a:t>Gemische </a:t>
            </a:r>
            <a:r>
              <a:rPr lang="de-DE" b="1" u="sng" dirty="0"/>
              <a:t>aus Beton, Ziegeln, Fliesen und Keramik mit Ausnahme derjenigen, die unter 17 01 06 </a:t>
            </a:r>
            <a:r>
              <a:rPr lang="de-DE" b="1" u="sng" dirty="0" smtClean="0"/>
              <a:t>fallen</a:t>
            </a:r>
          </a:p>
          <a:p>
            <a:pPr>
              <a:buNone/>
            </a:pPr>
            <a:r>
              <a:rPr lang="hu-HU" dirty="0" smtClean="0"/>
              <a:t>17 </a:t>
            </a:r>
            <a:r>
              <a:rPr lang="hu-HU" dirty="0"/>
              <a:t>02 </a:t>
            </a:r>
            <a:r>
              <a:rPr lang="de-DE" dirty="0" smtClean="0"/>
              <a:t>Holz</a:t>
            </a:r>
            <a:r>
              <a:rPr lang="hu-HU" dirty="0" smtClean="0"/>
              <a:t>, </a:t>
            </a:r>
            <a:r>
              <a:rPr lang="de-DE" dirty="0" smtClean="0"/>
              <a:t>Glas</a:t>
            </a:r>
            <a:r>
              <a:rPr lang="hu-HU" dirty="0" smtClean="0"/>
              <a:t> </a:t>
            </a:r>
            <a:r>
              <a:rPr lang="de-DE" dirty="0" smtClean="0"/>
              <a:t>und Kunststoff</a:t>
            </a:r>
            <a:endParaRPr lang="hu-HU" dirty="0"/>
          </a:p>
          <a:p>
            <a:pPr>
              <a:buNone/>
            </a:pPr>
            <a:r>
              <a:rPr lang="hu-HU" b="1" u="sng" dirty="0"/>
              <a:t>17 02 01 </a:t>
            </a:r>
            <a:r>
              <a:rPr lang="de-DE" b="1" u="sng" dirty="0" smtClean="0"/>
              <a:t>Holz</a:t>
            </a:r>
            <a:endParaRPr lang="hu-HU" b="1" u="sng" dirty="0"/>
          </a:p>
          <a:p>
            <a:pPr>
              <a:buNone/>
            </a:pPr>
            <a:r>
              <a:rPr lang="hu-HU" b="1" u="sng" dirty="0"/>
              <a:t>17 02 02 </a:t>
            </a:r>
            <a:r>
              <a:rPr lang="de-DE" b="1" u="sng" dirty="0" smtClean="0"/>
              <a:t>Glas</a:t>
            </a:r>
            <a:endParaRPr lang="hu-HU" b="1" u="sng" dirty="0"/>
          </a:p>
          <a:p>
            <a:pPr>
              <a:buNone/>
            </a:pPr>
            <a:r>
              <a:rPr lang="hu-HU" b="1" u="sng" dirty="0"/>
              <a:t>17 02 03 </a:t>
            </a:r>
            <a:r>
              <a:rPr lang="de-DE" b="1" u="sng" dirty="0" smtClean="0"/>
              <a:t>Kunststoff</a:t>
            </a:r>
            <a:endParaRPr lang="hu-HU" b="1" u="sng" dirty="0"/>
          </a:p>
          <a:p>
            <a:pPr>
              <a:buNone/>
            </a:pPr>
            <a:r>
              <a:rPr lang="hu-HU" dirty="0"/>
              <a:t>17 02 04* </a:t>
            </a:r>
            <a:r>
              <a:rPr lang="de-DE" dirty="0" smtClean="0"/>
              <a:t>Glas</a:t>
            </a:r>
            <a:r>
              <a:rPr lang="de-DE" dirty="0"/>
              <a:t>, Kunststoff und Holz, die gefährliche Stoffe enthalten oder durch gefährliche Stoffe verunreinigt </a:t>
            </a:r>
            <a:r>
              <a:rPr lang="de-DE" dirty="0" smtClean="0"/>
              <a:t>sind</a:t>
            </a:r>
          </a:p>
          <a:p>
            <a:pPr>
              <a:buNone/>
            </a:pPr>
            <a:r>
              <a:rPr lang="hu-HU" dirty="0" smtClean="0"/>
              <a:t>17 03 </a:t>
            </a:r>
            <a:r>
              <a:rPr lang="de-DE" dirty="0" smtClean="0"/>
              <a:t>Bitumengemische,</a:t>
            </a:r>
            <a:r>
              <a:rPr lang="hu-HU" dirty="0"/>
              <a:t> </a:t>
            </a:r>
            <a:r>
              <a:rPr lang="de-DE" dirty="0" smtClean="0"/>
              <a:t>Ko</a:t>
            </a:r>
            <a:r>
              <a:rPr lang="hu-HU" dirty="0" smtClean="0"/>
              <a:t>hlenteer </a:t>
            </a:r>
            <a:r>
              <a:rPr lang="hu-HU" dirty="0"/>
              <a:t>und teerhaltige Produkte</a:t>
            </a:r>
          </a:p>
          <a:p>
            <a:pPr>
              <a:buNone/>
            </a:pPr>
            <a:r>
              <a:rPr lang="hu-HU" dirty="0"/>
              <a:t>17 03 01* </a:t>
            </a:r>
            <a:r>
              <a:rPr lang="de-DE" dirty="0" smtClean="0"/>
              <a:t>K</a:t>
            </a:r>
            <a:r>
              <a:rPr lang="hu-HU" dirty="0" smtClean="0"/>
              <a:t>ohlenteerhaltige Bitumengemische</a:t>
            </a:r>
            <a:endParaRPr lang="de-DE" dirty="0" smtClean="0"/>
          </a:p>
          <a:p>
            <a:pPr>
              <a:buNone/>
            </a:pPr>
            <a:r>
              <a:rPr lang="hu-HU" b="1" u="sng" dirty="0" smtClean="0"/>
              <a:t>17 </a:t>
            </a:r>
            <a:r>
              <a:rPr lang="hu-HU" b="1" u="sng" dirty="0"/>
              <a:t>03 02 </a:t>
            </a:r>
            <a:r>
              <a:rPr lang="de-DE" b="1" u="sng" dirty="0" smtClean="0"/>
              <a:t>B</a:t>
            </a:r>
            <a:r>
              <a:rPr lang="hu-HU" b="1" u="sng" dirty="0" smtClean="0"/>
              <a:t>itumen</a:t>
            </a:r>
            <a:r>
              <a:rPr lang="de-DE" b="1" u="sng" dirty="0" err="1" smtClean="0"/>
              <a:t>gemische</a:t>
            </a:r>
            <a:r>
              <a:rPr lang="hu-HU" b="1" u="sng" dirty="0" smtClean="0"/>
              <a:t>, </a:t>
            </a:r>
            <a:r>
              <a:rPr lang="de-DE" b="1" u="sng" dirty="0" smtClean="0"/>
              <a:t>die nicht unter</a:t>
            </a:r>
            <a:r>
              <a:rPr lang="hu-HU" b="1" u="sng" dirty="0" smtClean="0"/>
              <a:t> </a:t>
            </a:r>
            <a:r>
              <a:rPr lang="hu-HU" b="1" u="sng" dirty="0"/>
              <a:t>17 03 </a:t>
            </a:r>
            <a:r>
              <a:rPr lang="hu-HU" b="1" u="sng" dirty="0" smtClean="0"/>
              <a:t>01</a:t>
            </a:r>
            <a:r>
              <a:rPr lang="de-DE" b="1" u="sng" dirty="0" smtClean="0"/>
              <a:t> fallen</a:t>
            </a:r>
            <a:endParaRPr lang="hu-HU" b="1" u="sng" dirty="0"/>
          </a:p>
          <a:p>
            <a:pPr>
              <a:buNone/>
            </a:pPr>
            <a:r>
              <a:rPr lang="hu-HU" dirty="0"/>
              <a:t>17 03 03* </a:t>
            </a:r>
            <a:r>
              <a:rPr lang="de-DE" dirty="0" smtClean="0"/>
              <a:t>K</a:t>
            </a:r>
            <a:r>
              <a:rPr lang="hu-HU" dirty="0" smtClean="0"/>
              <a:t>ohlenteer </a:t>
            </a:r>
            <a:r>
              <a:rPr lang="hu-HU" dirty="0"/>
              <a:t>und teerhaltige Produkte</a:t>
            </a:r>
          </a:p>
          <a:p>
            <a:pPr>
              <a:buNone/>
            </a:pPr>
            <a:r>
              <a:rPr lang="hu-HU" dirty="0"/>
              <a:t>17 04 </a:t>
            </a:r>
            <a:r>
              <a:rPr lang="de-DE" dirty="0" smtClean="0"/>
              <a:t>Met</a:t>
            </a:r>
            <a:r>
              <a:rPr lang="hu-HU" dirty="0" smtClean="0"/>
              <a:t>alle </a:t>
            </a:r>
            <a:r>
              <a:rPr lang="hu-HU" dirty="0"/>
              <a:t>(einschließlich Legierungen</a:t>
            </a:r>
            <a:r>
              <a:rPr lang="hu-HU" dirty="0" smtClean="0"/>
              <a:t>)</a:t>
            </a:r>
            <a:endParaRPr lang="de-DE" dirty="0" smtClean="0"/>
          </a:p>
          <a:p>
            <a:pPr>
              <a:buNone/>
            </a:pPr>
            <a:r>
              <a:rPr lang="hu-HU" b="1" u="sng" dirty="0" smtClean="0"/>
              <a:t>17 </a:t>
            </a:r>
            <a:r>
              <a:rPr lang="hu-HU" b="1" u="sng" dirty="0"/>
              <a:t>04 01 </a:t>
            </a:r>
            <a:r>
              <a:rPr lang="de-DE" b="1" u="sng" dirty="0" err="1" smtClean="0"/>
              <a:t>Ku</a:t>
            </a:r>
            <a:r>
              <a:rPr lang="hu-HU" b="1" u="sng" dirty="0" smtClean="0"/>
              <a:t>pfer</a:t>
            </a:r>
            <a:r>
              <a:rPr lang="hu-HU" b="1" u="sng" dirty="0"/>
              <a:t>, Bronze, Messing</a:t>
            </a:r>
          </a:p>
          <a:p>
            <a:pPr>
              <a:buNone/>
            </a:pPr>
            <a:r>
              <a:rPr lang="hu-HU" b="1" u="sng" dirty="0"/>
              <a:t>17 04 02 </a:t>
            </a:r>
            <a:r>
              <a:rPr lang="de-DE" b="1" u="sng" dirty="0" smtClean="0"/>
              <a:t>A</a:t>
            </a:r>
            <a:r>
              <a:rPr lang="hu-HU" b="1" u="sng" dirty="0" smtClean="0"/>
              <a:t>lum</a:t>
            </a:r>
            <a:r>
              <a:rPr lang="de-DE" b="1" u="sng" dirty="0" smtClean="0"/>
              <a:t>i</a:t>
            </a:r>
            <a:r>
              <a:rPr lang="hu-HU" b="1" u="sng" dirty="0" smtClean="0"/>
              <a:t>nium</a:t>
            </a:r>
            <a:endParaRPr lang="hu-HU" b="1" u="sng" dirty="0"/>
          </a:p>
          <a:p>
            <a:pPr>
              <a:buNone/>
            </a:pPr>
            <a:r>
              <a:rPr lang="hu-HU" b="1" u="sng" dirty="0" smtClean="0"/>
              <a:t>17 </a:t>
            </a:r>
            <a:r>
              <a:rPr lang="hu-HU" b="1" u="sng" dirty="0"/>
              <a:t>04 03 </a:t>
            </a:r>
            <a:r>
              <a:rPr lang="de-DE" b="1" u="sng" dirty="0" smtClean="0"/>
              <a:t>Blei</a:t>
            </a:r>
            <a:endParaRPr lang="hu-HU" b="1" u="sng" dirty="0"/>
          </a:p>
          <a:p>
            <a:pPr>
              <a:buNone/>
            </a:pPr>
            <a:r>
              <a:rPr lang="hu-HU" b="1" u="sng" dirty="0"/>
              <a:t>17 04 04 </a:t>
            </a:r>
            <a:r>
              <a:rPr lang="de-DE" b="1" u="sng" dirty="0" smtClean="0"/>
              <a:t>Zink</a:t>
            </a:r>
            <a:endParaRPr lang="hu-HU" b="1" u="sng" dirty="0"/>
          </a:p>
          <a:p>
            <a:pPr>
              <a:buNone/>
            </a:pPr>
            <a:r>
              <a:rPr lang="hu-HU" b="1" u="sng" dirty="0"/>
              <a:t>17 04 05 </a:t>
            </a:r>
            <a:r>
              <a:rPr lang="de-DE" b="1" u="sng" dirty="0" smtClean="0"/>
              <a:t>Eisen und Stahl</a:t>
            </a:r>
            <a:endParaRPr lang="hu-HU" b="1" u="sng" dirty="0"/>
          </a:p>
          <a:p>
            <a:pPr>
              <a:buNone/>
            </a:pPr>
            <a:r>
              <a:rPr lang="hu-HU" b="1" u="sng" dirty="0"/>
              <a:t>17 04 06 </a:t>
            </a:r>
            <a:r>
              <a:rPr lang="de-DE" b="1" u="sng" dirty="0" smtClean="0"/>
              <a:t>Zinn</a:t>
            </a:r>
            <a:endParaRPr lang="hu-HU" b="1" u="sng" dirty="0"/>
          </a:p>
          <a:p>
            <a:pPr>
              <a:buNone/>
            </a:pPr>
            <a:r>
              <a:rPr lang="hu-HU" b="1" u="sng" dirty="0"/>
              <a:t>17 04 07 </a:t>
            </a:r>
            <a:r>
              <a:rPr lang="de-DE" b="1" u="sng" dirty="0" smtClean="0"/>
              <a:t>Gemischte Metalle</a:t>
            </a:r>
            <a:endParaRPr lang="hu-HU" b="1" u="sng" dirty="0"/>
          </a:p>
          <a:p>
            <a:pPr>
              <a:buNone/>
            </a:pPr>
            <a:r>
              <a:rPr lang="hu-HU" dirty="0"/>
              <a:t>17 04 09* </a:t>
            </a:r>
            <a:r>
              <a:rPr lang="de-DE" dirty="0" smtClean="0"/>
              <a:t>Metallabfälle</a:t>
            </a:r>
            <a:r>
              <a:rPr lang="de-DE" dirty="0"/>
              <a:t>, die durch gefährliche Stoffe verunreinigt sind</a:t>
            </a:r>
            <a:endParaRPr lang="hu-HU" dirty="0"/>
          </a:p>
          <a:p>
            <a:pPr>
              <a:buNone/>
            </a:pPr>
            <a:r>
              <a:rPr lang="hu-HU" dirty="0"/>
              <a:t>17 04 10* </a:t>
            </a:r>
            <a:r>
              <a:rPr lang="de-DE" dirty="0" smtClean="0"/>
              <a:t>Kabel</a:t>
            </a:r>
            <a:r>
              <a:rPr lang="de-DE" dirty="0"/>
              <a:t>, die Öl, Kohlenteer oder andere gefährliche Stoffe </a:t>
            </a:r>
            <a:r>
              <a:rPr lang="de-DE" dirty="0" smtClean="0"/>
              <a:t>enthalten</a:t>
            </a:r>
          </a:p>
          <a:p>
            <a:pPr>
              <a:buNone/>
            </a:pPr>
            <a:r>
              <a:rPr lang="hu-HU" b="1" u="sng" dirty="0" smtClean="0"/>
              <a:t>17 </a:t>
            </a:r>
            <a:r>
              <a:rPr lang="hu-HU" b="1" u="sng" dirty="0"/>
              <a:t>04 11 </a:t>
            </a:r>
            <a:r>
              <a:rPr lang="de-DE" b="1" u="sng" dirty="0" smtClean="0"/>
              <a:t>Kabel </a:t>
            </a:r>
            <a:r>
              <a:rPr lang="de-DE" b="1" u="sng" dirty="0"/>
              <a:t>mit Ausnahme derjenigen, die unter 17 04 10 </a:t>
            </a:r>
            <a:r>
              <a:rPr lang="de-DE" b="1" u="sng" dirty="0" smtClean="0"/>
              <a:t>fallen</a:t>
            </a:r>
          </a:p>
          <a:p>
            <a:pPr>
              <a:buNone/>
            </a:pPr>
            <a:r>
              <a:rPr lang="hu-HU" dirty="0" smtClean="0"/>
              <a:t>17 </a:t>
            </a:r>
            <a:r>
              <a:rPr lang="hu-HU" dirty="0"/>
              <a:t>05 </a:t>
            </a:r>
            <a:r>
              <a:rPr lang="de-DE" dirty="0" smtClean="0"/>
              <a:t>Boden </a:t>
            </a:r>
            <a:r>
              <a:rPr lang="de-DE" dirty="0"/>
              <a:t>(einschließlich Aushub von verunreinigten Standorten), Steine und Baggergut</a:t>
            </a:r>
            <a:endParaRPr lang="hu-HU" dirty="0"/>
          </a:p>
        </p:txBody>
      </p:sp>
      <p:sp>
        <p:nvSpPr>
          <p:cNvPr id="4" name="Tartalom helye 3"/>
          <p:cNvSpPr>
            <a:spLocks noGrp="1"/>
          </p:cNvSpPr>
          <p:nvPr>
            <p:ph sz="half" idx="2"/>
          </p:nvPr>
        </p:nvSpPr>
        <p:spPr>
          <a:xfrm>
            <a:off x="4648200" y="764704"/>
            <a:ext cx="4316288" cy="6093296"/>
          </a:xfrm>
        </p:spPr>
        <p:txBody>
          <a:bodyPr>
            <a:normAutofit fontScale="40000" lnSpcReduction="20000"/>
          </a:bodyPr>
          <a:lstStyle/>
          <a:p>
            <a:pPr>
              <a:buNone/>
            </a:pPr>
            <a:r>
              <a:rPr lang="hu-HU" dirty="0" smtClean="0"/>
              <a:t>17 05 03* </a:t>
            </a:r>
            <a:r>
              <a:rPr lang="de-DE" dirty="0" smtClean="0"/>
              <a:t>Boden </a:t>
            </a:r>
            <a:r>
              <a:rPr lang="de-DE" dirty="0"/>
              <a:t>und Steine, die gefährliche Stoffe enthalten</a:t>
            </a:r>
            <a:endParaRPr lang="hu-HU" dirty="0" smtClean="0"/>
          </a:p>
          <a:p>
            <a:pPr>
              <a:buNone/>
            </a:pPr>
            <a:r>
              <a:rPr lang="hu-HU" b="1" u="sng" dirty="0" smtClean="0"/>
              <a:t>17 05 04 </a:t>
            </a:r>
            <a:r>
              <a:rPr lang="de-DE" b="1" u="sng" dirty="0" smtClean="0"/>
              <a:t>Boden </a:t>
            </a:r>
            <a:r>
              <a:rPr lang="de-DE" b="1" u="sng" dirty="0"/>
              <a:t>und Steine mit Ausnahme derjenigen, die unter 17 05 03 </a:t>
            </a:r>
            <a:r>
              <a:rPr lang="de-DE" b="1" u="sng" dirty="0" smtClean="0"/>
              <a:t>fallen</a:t>
            </a:r>
          </a:p>
          <a:p>
            <a:pPr>
              <a:buNone/>
            </a:pPr>
            <a:r>
              <a:rPr lang="hu-HU" dirty="0" smtClean="0"/>
              <a:t>17 05 05* </a:t>
            </a:r>
            <a:r>
              <a:rPr lang="de-DE" dirty="0" smtClean="0"/>
              <a:t>Baggergut</a:t>
            </a:r>
            <a:r>
              <a:rPr lang="de-DE" dirty="0"/>
              <a:t>, das gefährliche Stoffe enthält</a:t>
            </a:r>
            <a:endParaRPr lang="hu-HU" dirty="0" smtClean="0"/>
          </a:p>
          <a:p>
            <a:pPr>
              <a:buNone/>
            </a:pPr>
            <a:r>
              <a:rPr lang="hu-HU" b="1" u="sng" dirty="0" smtClean="0"/>
              <a:t>17 05 06 </a:t>
            </a:r>
            <a:r>
              <a:rPr lang="de-DE" b="1" u="sng" dirty="0" smtClean="0"/>
              <a:t>Baggergut </a:t>
            </a:r>
            <a:r>
              <a:rPr lang="de-DE" b="1" u="sng" dirty="0"/>
              <a:t>mit Ausnahme desjenigen, das unter 17 05 05 fällt</a:t>
            </a:r>
            <a:endParaRPr lang="hu-HU" b="1" u="sng" dirty="0" smtClean="0"/>
          </a:p>
          <a:p>
            <a:pPr>
              <a:buNone/>
            </a:pPr>
            <a:r>
              <a:rPr lang="hu-HU" dirty="0" smtClean="0"/>
              <a:t>17 05 07* </a:t>
            </a:r>
            <a:r>
              <a:rPr lang="de-DE" dirty="0" smtClean="0"/>
              <a:t>Gleisschotter</a:t>
            </a:r>
            <a:r>
              <a:rPr lang="de-DE" dirty="0"/>
              <a:t>, der gefährliche Stoffe enthält</a:t>
            </a:r>
            <a:endParaRPr lang="hu-HU" dirty="0" smtClean="0"/>
          </a:p>
          <a:p>
            <a:pPr>
              <a:buNone/>
            </a:pPr>
            <a:r>
              <a:rPr lang="hu-HU" dirty="0" smtClean="0"/>
              <a:t>17 05 08 </a:t>
            </a:r>
            <a:r>
              <a:rPr lang="de-DE" dirty="0" smtClean="0"/>
              <a:t>Gleisschotter </a:t>
            </a:r>
            <a:r>
              <a:rPr lang="de-DE" dirty="0"/>
              <a:t>mit Ausnahme desjenigen, der unter 17 05 07 fällt</a:t>
            </a:r>
            <a:endParaRPr lang="hu-HU" dirty="0" smtClean="0"/>
          </a:p>
          <a:p>
            <a:pPr>
              <a:buNone/>
            </a:pPr>
            <a:r>
              <a:rPr lang="hu-HU" dirty="0" smtClean="0"/>
              <a:t>17 06 </a:t>
            </a:r>
            <a:r>
              <a:rPr lang="de-DE" dirty="0" err="1" smtClean="0"/>
              <a:t>Dä</a:t>
            </a:r>
            <a:r>
              <a:rPr lang="hu-HU" dirty="0" smtClean="0"/>
              <a:t>mmaterial </a:t>
            </a:r>
            <a:r>
              <a:rPr lang="hu-HU" dirty="0"/>
              <a:t>und asbesthaltige Baustoffe</a:t>
            </a:r>
            <a:endParaRPr lang="hu-HU" dirty="0" smtClean="0"/>
          </a:p>
          <a:p>
            <a:pPr>
              <a:buNone/>
            </a:pPr>
            <a:r>
              <a:rPr lang="hu-HU" dirty="0" smtClean="0"/>
              <a:t>17 06 01* </a:t>
            </a:r>
            <a:r>
              <a:rPr lang="de-DE" dirty="0" smtClean="0"/>
              <a:t>D</a:t>
            </a:r>
            <a:r>
              <a:rPr lang="hu-HU" dirty="0" smtClean="0"/>
              <a:t>ämmmaterial</a:t>
            </a:r>
            <a:r>
              <a:rPr lang="hu-HU" dirty="0"/>
              <a:t>, das Asbest enthält</a:t>
            </a:r>
            <a:endParaRPr lang="hu-HU" dirty="0" smtClean="0"/>
          </a:p>
          <a:p>
            <a:pPr>
              <a:buNone/>
            </a:pPr>
            <a:r>
              <a:rPr lang="hu-HU" dirty="0" smtClean="0"/>
              <a:t>17 06 03* </a:t>
            </a:r>
            <a:r>
              <a:rPr lang="de-DE" dirty="0" smtClean="0"/>
              <a:t>Anderes </a:t>
            </a:r>
            <a:r>
              <a:rPr lang="de-DE" dirty="0"/>
              <a:t>Dämmmaterial, das aus gefährlichen Stoffen besteht oder solche Stoffe </a:t>
            </a:r>
            <a:r>
              <a:rPr lang="de-DE" dirty="0" smtClean="0"/>
              <a:t>enthält</a:t>
            </a:r>
          </a:p>
          <a:p>
            <a:pPr>
              <a:buNone/>
            </a:pPr>
            <a:r>
              <a:rPr lang="hu-HU" b="1" u="sng" dirty="0" smtClean="0"/>
              <a:t>17 06 04 </a:t>
            </a:r>
            <a:r>
              <a:rPr lang="de-DE" b="1" u="sng" dirty="0" smtClean="0"/>
              <a:t>Dämmmaterial </a:t>
            </a:r>
            <a:r>
              <a:rPr lang="de-DE" b="1" u="sng" dirty="0"/>
              <a:t>mit Ausnahme desjenigen, das unter 17 06 01 und 17 06 03 </a:t>
            </a:r>
            <a:r>
              <a:rPr lang="de-DE" b="1" u="sng" dirty="0" smtClean="0"/>
              <a:t>fällt</a:t>
            </a:r>
          </a:p>
          <a:p>
            <a:pPr>
              <a:buNone/>
            </a:pPr>
            <a:r>
              <a:rPr lang="hu-HU" dirty="0" smtClean="0"/>
              <a:t>17 06 05* </a:t>
            </a:r>
            <a:r>
              <a:rPr lang="de-DE" dirty="0" smtClean="0"/>
              <a:t>A</a:t>
            </a:r>
            <a:r>
              <a:rPr lang="hu-HU" dirty="0" smtClean="0"/>
              <a:t>sbesthaltige </a:t>
            </a:r>
            <a:r>
              <a:rPr lang="hu-HU" dirty="0"/>
              <a:t>Baustoffe</a:t>
            </a:r>
            <a:endParaRPr lang="hu-HU" dirty="0" smtClean="0"/>
          </a:p>
          <a:p>
            <a:pPr>
              <a:buNone/>
            </a:pPr>
            <a:r>
              <a:rPr lang="hu-HU" dirty="0" smtClean="0"/>
              <a:t>17 08 </a:t>
            </a:r>
            <a:r>
              <a:rPr lang="de-DE" dirty="0" smtClean="0"/>
              <a:t>B</a:t>
            </a:r>
            <a:r>
              <a:rPr lang="hu-HU" dirty="0" smtClean="0"/>
              <a:t>austoffe </a:t>
            </a:r>
            <a:r>
              <a:rPr lang="hu-HU" dirty="0"/>
              <a:t>auf Gipsbasis</a:t>
            </a:r>
            <a:endParaRPr lang="hu-HU" dirty="0" smtClean="0"/>
          </a:p>
          <a:p>
            <a:pPr>
              <a:buNone/>
            </a:pPr>
            <a:r>
              <a:rPr lang="hu-HU" dirty="0" smtClean="0"/>
              <a:t>17 08 01* </a:t>
            </a:r>
            <a:r>
              <a:rPr lang="de-DE" dirty="0" smtClean="0"/>
              <a:t>Baustoffe </a:t>
            </a:r>
            <a:r>
              <a:rPr lang="de-DE" dirty="0"/>
              <a:t>auf Gipsbasis, die durch gefährliche Stoffe verunreinigt </a:t>
            </a:r>
            <a:r>
              <a:rPr lang="de-DE" dirty="0" smtClean="0"/>
              <a:t>sind</a:t>
            </a:r>
          </a:p>
          <a:p>
            <a:pPr>
              <a:buNone/>
            </a:pPr>
            <a:r>
              <a:rPr lang="hu-HU" b="1" u="sng" dirty="0" smtClean="0"/>
              <a:t>17 08 02 </a:t>
            </a:r>
            <a:r>
              <a:rPr lang="de-DE" b="1" u="sng" dirty="0" smtClean="0"/>
              <a:t>Baustoffe </a:t>
            </a:r>
            <a:r>
              <a:rPr lang="de-DE" b="1" u="sng" dirty="0"/>
              <a:t>auf Gipsbasis mit Ausnahme derjenigen, die unter 17 08 01 fallen</a:t>
            </a:r>
            <a:endParaRPr lang="hu-HU" b="1" u="sng" dirty="0" smtClean="0"/>
          </a:p>
          <a:p>
            <a:pPr>
              <a:buNone/>
            </a:pPr>
            <a:r>
              <a:rPr lang="hu-HU" dirty="0" smtClean="0"/>
              <a:t>17 09 </a:t>
            </a:r>
            <a:r>
              <a:rPr lang="de-DE" dirty="0" smtClean="0"/>
              <a:t>Son</a:t>
            </a:r>
            <a:r>
              <a:rPr lang="hu-HU" dirty="0" smtClean="0"/>
              <a:t>stige </a:t>
            </a:r>
            <a:r>
              <a:rPr lang="hu-HU" dirty="0"/>
              <a:t>Bau- und Abbruchabfälle</a:t>
            </a:r>
            <a:endParaRPr lang="hu-HU" dirty="0" smtClean="0"/>
          </a:p>
          <a:p>
            <a:pPr>
              <a:buNone/>
            </a:pPr>
            <a:r>
              <a:rPr lang="hu-HU" dirty="0" smtClean="0"/>
              <a:t>17 09 01* </a:t>
            </a:r>
            <a:r>
              <a:rPr lang="de-DE" dirty="0" smtClean="0"/>
              <a:t>Bau- </a:t>
            </a:r>
            <a:r>
              <a:rPr lang="de-DE" dirty="0"/>
              <a:t>und Abbruchabfälle, die Quecksilber </a:t>
            </a:r>
            <a:r>
              <a:rPr lang="de-DE" dirty="0" smtClean="0"/>
              <a:t>enthalten</a:t>
            </a:r>
          </a:p>
          <a:p>
            <a:pPr>
              <a:buNone/>
            </a:pPr>
            <a:r>
              <a:rPr lang="hu-HU" dirty="0" smtClean="0"/>
              <a:t>17 09 02* </a:t>
            </a:r>
            <a:r>
              <a:rPr lang="de-DE" dirty="0" smtClean="0"/>
              <a:t>Bau- </a:t>
            </a:r>
            <a:r>
              <a:rPr lang="de-DE" dirty="0"/>
              <a:t>und Abbruchabfälle, die PCB enthalten (z. B. PCB-haltige Dichtungsmassen, PCB-haltige Bodenbeläge </a:t>
            </a:r>
            <a:r>
              <a:rPr lang="de-DE" dirty="0" smtClean="0"/>
              <a:t>auf Harzbasis</a:t>
            </a:r>
            <a:r>
              <a:rPr lang="de-DE" dirty="0"/>
              <a:t>, PCB-haltige Isolierverglasungen, PCB-haltige Kondensatoren</a:t>
            </a:r>
            <a:r>
              <a:rPr lang="de-DE" dirty="0" smtClean="0"/>
              <a:t>)</a:t>
            </a:r>
          </a:p>
          <a:p>
            <a:pPr>
              <a:buNone/>
            </a:pPr>
            <a:r>
              <a:rPr lang="hu-HU" dirty="0" smtClean="0"/>
              <a:t>17 09 03* </a:t>
            </a:r>
            <a:r>
              <a:rPr lang="de-DE" dirty="0" smtClean="0"/>
              <a:t>Sonstige </a:t>
            </a:r>
            <a:r>
              <a:rPr lang="de-DE" dirty="0"/>
              <a:t>Bau- und Abbruchabfälle (einschließlich gemischter Abfälle), die gefährliche Stoffe </a:t>
            </a:r>
            <a:r>
              <a:rPr lang="de-DE" dirty="0" smtClean="0"/>
              <a:t>enthalten</a:t>
            </a:r>
          </a:p>
          <a:p>
            <a:pPr>
              <a:buNone/>
            </a:pPr>
            <a:r>
              <a:rPr lang="hu-HU" b="1" u="sng" dirty="0" smtClean="0"/>
              <a:t>17 09 04 </a:t>
            </a:r>
            <a:r>
              <a:rPr lang="de-DE" b="1" u="sng" dirty="0" smtClean="0"/>
              <a:t>Gemischte </a:t>
            </a:r>
            <a:r>
              <a:rPr lang="de-DE" b="1" u="sng" dirty="0"/>
              <a:t>Bau- und Abbruchabfälle mit Ausnahme derjenigen, die unter 17 09 01, 17 09 02 und 17 09 </a:t>
            </a:r>
            <a:r>
              <a:rPr lang="de-DE" b="1" u="sng" dirty="0" smtClean="0"/>
              <a:t>03 fallen</a:t>
            </a:r>
            <a:endParaRPr lang="hu-HU" dirty="0" smtClean="0"/>
          </a:p>
          <a:p>
            <a:endParaRPr lang="hu-H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562074"/>
          </a:xfrm>
        </p:spPr>
        <p:txBody>
          <a:bodyPr>
            <a:normAutofit fontScale="90000"/>
          </a:bodyPr>
          <a:lstStyle/>
          <a:p>
            <a:r>
              <a:rPr lang="hu-HU" dirty="0" smtClean="0"/>
              <a:t>….</a:t>
            </a:r>
            <a:r>
              <a:rPr lang="de-DE" dirty="0" smtClean="0"/>
              <a:t>und eine frühere Unterteilung</a:t>
            </a:r>
            <a:endParaRPr lang="hu-HU" dirty="0"/>
          </a:p>
        </p:txBody>
      </p:sp>
      <p:sp>
        <p:nvSpPr>
          <p:cNvPr id="3" name="Tartalom helye 2"/>
          <p:cNvSpPr>
            <a:spLocks noGrp="1"/>
          </p:cNvSpPr>
          <p:nvPr>
            <p:ph idx="1"/>
          </p:nvPr>
        </p:nvSpPr>
        <p:spPr>
          <a:xfrm>
            <a:off x="457200" y="836712"/>
            <a:ext cx="8229600" cy="5832648"/>
          </a:xfrm>
        </p:spPr>
        <p:txBody>
          <a:bodyPr>
            <a:normAutofit fontScale="47500" lnSpcReduction="20000"/>
          </a:bodyPr>
          <a:lstStyle/>
          <a:p>
            <a:r>
              <a:rPr lang="hu-HU" b="1" dirty="0" smtClean="0"/>
              <a:t>„</a:t>
            </a:r>
            <a:r>
              <a:rPr lang="de-DE" b="1" dirty="0" smtClean="0"/>
              <a:t>In der internationalen Praxis werden aufgrund der Gesichtspunkte der technischen Pragmatik die </a:t>
            </a:r>
            <a:r>
              <a:rPr lang="hu-HU" b="1" dirty="0" smtClean="0"/>
              <a:t>Bau- </a:t>
            </a:r>
            <a:r>
              <a:rPr lang="hu-HU" b="1" dirty="0"/>
              <a:t>und </a:t>
            </a:r>
            <a:r>
              <a:rPr lang="hu-HU" b="1" dirty="0" smtClean="0"/>
              <a:t>Abbruchabfälle</a:t>
            </a:r>
            <a:r>
              <a:rPr lang="de-DE" b="1" dirty="0"/>
              <a:t> </a:t>
            </a:r>
            <a:r>
              <a:rPr lang="de-DE" b="1" dirty="0" smtClean="0"/>
              <a:t>folgendermaßen unterteilt: </a:t>
            </a:r>
            <a:r>
              <a:rPr lang="hu-HU" dirty="0" smtClean="0"/>
              <a:t> </a:t>
            </a:r>
          </a:p>
          <a:p>
            <a:r>
              <a:rPr lang="de-DE" sz="3600" b="1" i="1" u="sng" dirty="0" smtClean="0"/>
              <a:t>Erdaushub</a:t>
            </a:r>
            <a:r>
              <a:rPr lang="de-DE" sz="3600" b="1" i="1" dirty="0" smtClean="0"/>
              <a:t> </a:t>
            </a:r>
            <a:r>
              <a:rPr lang="hu-HU" dirty="0" smtClean="0"/>
              <a:t>(</a:t>
            </a:r>
            <a:r>
              <a:rPr lang="de-DE" dirty="0" smtClean="0"/>
              <a:t>Aus natürlichen mineralischen </a:t>
            </a:r>
            <a:r>
              <a:rPr lang="de-DE" dirty="0"/>
              <a:t>Stoffen (Sand, Lehm, Kies, Steine oder Gesteine</a:t>
            </a:r>
            <a:r>
              <a:rPr lang="de-DE" dirty="0" smtClean="0"/>
              <a:t>) bestehende, mit Erdaushubarbeiten einhergehende Restmenge, die keine bei Erd- und Tiefbauarbeiten entstandenen hydraulisch oder durch Bitumen gebundenen Komponenten enthält);</a:t>
            </a:r>
            <a:r>
              <a:rPr lang="hu-HU" dirty="0" smtClean="0"/>
              <a:t> </a:t>
            </a:r>
            <a:br>
              <a:rPr lang="hu-HU" dirty="0" smtClean="0"/>
            </a:br>
            <a:endParaRPr lang="hu-HU" dirty="0" smtClean="0"/>
          </a:p>
          <a:p>
            <a:r>
              <a:rPr lang="de-DE" sz="3600" b="1" i="1" u="sng" dirty="0" smtClean="0"/>
              <a:t>Straßenaufbruch </a:t>
            </a:r>
            <a:r>
              <a:rPr lang="hu-HU" dirty="0" smtClean="0"/>
              <a:t>(</a:t>
            </a:r>
            <a:r>
              <a:rPr lang="de-DE" dirty="0"/>
              <a:t>I</a:t>
            </a:r>
            <a:r>
              <a:rPr lang="de-DE" dirty="0" smtClean="0"/>
              <a:t>m Zuge der Errichtung, des Aufbruchs und der Instandhaltung von Straßen und öffentlichen </a:t>
            </a:r>
            <a:r>
              <a:rPr lang="de-DE" dirty="0"/>
              <a:t>Flächen </a:t>
            </a:r>
            <a:r>
              <a:rPr lang="de-DE" dirty="0" smtClean="0"/>
              <a:t>entstandener, </a:t>
            </a:r>
            <a:r>
              <a:rPr lang="de-DE" dirty="0"/>
              <a:t>aus festen mineralischen Stoffen bestehender Abfall </a:t>
            </a:r>
            <a:r>
              <a:rPr lang="de-DE" dirty="0" smtClean="0"/>
              <a:t>aus Deck-, Binder- und Tragschichten von Straßen bzw. öffentlichen Flächen); </a:t>
            </a:r>
            <a:r>
              <a:rPr lang="hu-HU" dirty="0" smtClean="0"/>
              <a:t/>
            </a:r>
            <a:br>
              <a:rPr lang="hu-HU" dirty="0" smtClean="0"/>
            </a:br>
            <a:endParaRPr lang="hu-HU" dirty="0" smtClean="0"/>
          </a:p>
          <a:p>
            <a:r>
              <a:rPr lang="hu-HU" sz="3600" b="1" i="1" u="sng" dirty="0"/>
              <a:t>Bau- und Abbruchabfälle </a:t>
            </a:r>
            <a:r>
              <a:rPr lang="hu-HU" dirty="0" smtClean="0"/>
              <a:t>(</a:t>
            </a:r>
            <a:r>
              <a:rPr lang="de-DE" dirty="0" smtClean="0"/>
              <a:t>Bei der Errichtung von Gebäuden und Bauwerken, beim teilweisen oder vollständigen Abbruch oder bei der teilweisen oder vollständigen Sanierung entstandener, fester </a:t>
            </a:r>
            <a:r>
              <a:rPr lang="de-DE" dirty="0"/>
              <a:t>Abfall (Steine, Ziegel, Beton, Fliesen, Gips, Sand usw</a:t>
            </a:r>
            <a:r>
              <a:rPr lang="de-DE" dirty="0" smtClean="0"/>
              <a:t>.) mit mineralischen Stoffen, dessen Zusammensetzung wesentlich von der angewandten Bauweise, dem Alter des Gebäudes, von seiner Funktion usw. bestimmt wird.)</a:t>
            </a:r>
            <a:r>
              <a:rPr lang="hu-HU" dirty="0" smtClean="0"/>
              <a:t>; </a:t>
            </a:r>
            <a:br>
              <a:rPr lang="hu-HU" dirty="0" smtClean="0"/>
            </a:br>
            <a:endParaRPr lang="hu-HU" dirty="0" smtClean="0"/>
          </a:p>
          <a:p>
            <a:r>
              <a:rPr lang="de-DE" sz="3600" b="1" i="1" u="sng" dirty="0" smtClean="0"/>
              <a:t>Gemischter Bauabfall</a:t>
            </a:r>
            <a:r>
              <a:rPr lang="hu-HU" sz="3600" b="1" i="1" u="sng" dirty="0" smtClean="0"/>
              <a:t> </a:t>
            </a:r>
            <a:r>
              <a:rPr lang="hu-HU" dirty="0" smtClean="0"/>
              <a:t>(</a:t>
            </a:r>
            <a:r>
              <a:rPr lang="de-DE" dirty="0"/>
              <a:t>Bei der Errichtung von Gebäuden und Bauwerken, beim teilweisen oder vollständigen </a:t>
            </a:r>
            <a:r>
              <a:rPr lang="de-DE" dirty="0" smtClean="0"/>
              <a:t>Abbruch </a:t>
            </a:r>
            <a:r>
              <a:rPr lang="de-DE" dirty="0"/>
              <a:t>oder bei der teilweisen oder vollständigen Sanierung entstandener, fester </a:t>
            </a:r>
            <a:r>
              <a:rPr lang="de-DE" dirty="0" smtClean="0"/>
              <a:t>Abfall, für dessen Zusammensetzung das gemischte Auftreten von mineralischen und nicht-mineralischen Komponenten charakteristisch ist, der aber größtenteils aus mineralischen Komponenten (Holz, Papier, Kunststoffe, Metalle usw.), ähnlich dem Siedlungsabfall aus der Industrie und dem Handel, besteht.)</a:t>
            </a:r>
            <a:r>
              <a:rPr lang="hu-HU" dirty="0" smtClean="0"/>
              <a:t>.”</a:t>
            </a:r>
            <a:endParaRPr lang="de-DE" dirty="0" smtClean="0"/>
          </a:p>
          <a:p>
            <a:endParaRPr lang="hu-HU" dirty="0" smtClean="0"/>
          </a:p>
          <a:p>
            <a:pPr>
              <a:buNone/>
            </a:pPr>
            <a:r>
              <a:rPr lang="hu-HU" dirty="0" smtClean="0"/>
              <a:t>(</a:t>
            </a:r>
            <a:r>
              <a:rPr lang="de-DE" dirty="0" smtClean="0"/>
              <a:t>Quelle</a:t>
            </a:r>
            <a:r>
              <a:rPr lang="hu-HU" dirty="0" smtClean="0"/>
              <a:t>:</a:t>
            </a:r>
            <a:r>
              <a:rPr lang="de-DE" dirty="0" smtClean="0"/>
              <a:t> </a:t>
            </a:r>
            <a:r>
              <a:rPr lang="hu-HU" dirty="0" smtClean="0"/>
              <a:t>www.kvvm.hu/szakmai/hulladekgazd/hulladekgazdalkodas/hulladektipusok_epit_bont.htm)</a:t>
            </a:r>
          </a:p>
          <a:p>
            <a:endParaRPr lang="hu-H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850106"/>
          </a:xfrm>
        </p:spPr>
        <p:txBody>
          <a:bodyPr>
            <a:noAutofit/>
          </a:bodyPr>
          <a:lstStyle/>
          <a:p>
            <a:r>
              <a:rPr lang="de-DE" sz="3600" dirty="0" smtClean="0"/>
              <a:t>Warum ist eine Definition von Bedeutung</a:t>
            </a:r>
            <a:r>
              <a:rPr lang="hu-HU" sz="3600" dirty="0" smtClean="0"/>
              <a:t>?</a:t>
            </a:r>
            <a:endParaRPr lang="hu-HU" sz="3600" dirty="0"/>
          </a:p>
        </p:txBody>
      </p:sp>
      <p:sp>
        <p:nvSpPr>
          <p:cNvPr id="3" name="Tartalom helye 2"/>
          <p:cNvSpPr>
            <a:spLocks noGrp="1"/>
          </p:cNvSpPr>
          <p:nvPr>
            <p:ph idx="1"/>
          </p:nvPr>
        </p:nvSpPr>
        <p:spPr>
          <a:xfrm>
            <a:off x="457200" y="1412776"/>
            <a:ext cx="8229600" cy="4713387"/>
          </a:xfrm>
        </p:spPr>
        <p:txBody>
          <a:bodyPr>
            <a:normAutofit/>
          </a:bodyPr>
          <a:lstStyle/>
          <a:p>
            <a:r>
              <a:rPr lang="de-DE" b="1" u="sng" dirty="0" smtClean="0"/>
              <a:t>Während des </a:t>
            </a:r>
            <a:r>
              <a:rPr lang="de-DE" b="1" u="sng" dirty="0"/>
              <a:t>A</a:t>
            </a:r>
            <a:r>
              <a:rPr lang="de-DE" b="1" u="sng" dirty="0" smtClean="0"/>
              <a:t>bbruchs entsteht Abfall </a:t>
            </a:r>
            <a:r>
              <a:rPr lang="de-DE" u="sng" dirty="0" smtClean="0"/>
              <a:t>oder</a:t>
            </a:r>
            <a:r>
              <a:rPr lang="de-DE" dirty="0" smtClean="0"/>
              <a:t> das abgerissene Objekt, der abgerissene Gegenstand </a:t>
            </a:r>
            <a:r>
              <a:rPr lang="de-DE" b="1" u="sng" dirty="0" smtClean="0"/>
              <a:t>ist kein Abfall</a:t>
            </a:r>
            <a:r>
              <a:rPr lang="de-DE" dirty="0" smtClean="0"/>
              <a:t>! </a:t>
            </a:r>
            <a:endParaRPr lang="hu-HU" dirty="0"/>
          </a:p>
          <a:p>
            <a:r>
              <a:rPr lang="de-DE" dirty="0" smtClean="0"/>
              <a:t>Wann wird etwas zu Abfall? </a:t>
            </a:r>
          </a:p>
          <a:p>
            <a:pPr marL="0" indent="0">
              <a:buNone/>
            </a:pPr>
            <a:endParaRPr lang="hu-HU" dirty="0"/>
          </a:p>
          <a:p>
            <a:pPr>
              <a:buNone/>
            </a:pPr>
            <a:r>
              <a:rPr lang="hu-HU" dirty="0" smtClean="0"/>
              <a:t> </a:t>
            </a:r>
          </a:p>
          <a:p>
            <a:r>
              <a:rPr lang="de-DE" dirty="0" smtClean="0"/>
              <a:t>Auslegung der Richtlinie </a:t>
            </a:r>
            <a:r>
              <a:rPr lang="hu-HU" dirty="0" smtClean="0"/>
              <a:t>2008/98/E</a:t>
            </a:r>
            <a:r>
              <a:rPr lang="de-DE" dirty="0" smtClean="0"/>
              <a:t>G</a:t>
            </a:r>
            <a:r>
              <a:rPr lang="hu-HU" dirty="0" smtClean="0"/>
              <a:t> </a:t>
            </a:r>
            <a:r>
              <a:rPr lang="de-DE" dirty="0" smtClean="0"/>
              <a:t>Artikel 3 Nummer 1</a:t>
            </a:r>
            <a:r>
              <a:rPr lang="hu-HU" dirty="0" smtClean="0"/>
              <a:t> (</a:t>
            </a:r>
            <a:r>
              <a:rPr lang="de-DE" dirty="0" smtClean="0"/>
              <a:t>Abfalldefinition</a:t>
            </a:r>
            <a:r>
              <a:rPr lang="hu-HU" dirty="0" smtClean="0"/>
              <a:t>)</a:t>
            </a:r>
            <a:endParaRPr lang="hu-HU" dirty="0"/>
          </a:p>
        </p:txBody>
      </p:sp>
      <p:sp>
        <p:nvSpPr>
          <p:cNvPr id="4" name="Lefelé nyíl 3"/>
          <p:cNvSpPr/>
          <p:nvPr/>
        </p:nvSpPr>
        <p:spPr>
          <a:xfrm>
            <a:off x="3275856" y="3717032"/>
            <a:ext cx="3456384"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de-DE" sz="3100" b="1" dirty="0" smtClean="0"/>
              <a:t>Richtlinie 2008/98/EG über </a:t>
            </a:r>
            <a:r>
              <a:rPr lang="de-DE" sz="3100" b="1" dirty="0"/>
              <a:t>Abfälle und zur Aufhebung bestimmter </a:t>
            </a:r>
            <a:r>
              <a:rPr lang="de-DE" sz="3100" b="1" dirty="0" smtClean="0"/>
              <a:t>Richtlinien</a:t>
            </a:r>
            <a:endParaRPr lang="hu-HU" dirty="0"/>
          </a:p>
        </p:txBody>
      </p:sp>
      <p:sp>
        <p:nvSpPr>
          <p:cNvPr id="3" name="Tartalom helye 2"/>
          <p:cNvSpPr>
            <a:spLocks noGrp="1"/>
          </p:cNvSpPr>
          <p:nvPr>
            <p:ph idx="1"/>
          </p:nvPr>
        </p:nvSpPr>
        <p:spPr>
          <a:xfrm>
            <a:off x="457200" y="1600200"/>
            <a:ext cx="8229600" cy="4709120"/>
          </a:xfrm>
        </p:spPr>
        <p:txBody>
          <a:bodyPr>
            <a:normAutofit fontScale="70000" lnSpcReduction="20000"/>
          </a:bodyPr>
          <a:lstStyle/>
          <a:p>
            <a:r>
              <a:rPr lang="de-DE" b="1" u="sng" dirty="0" smtClean="0"/>
              <a:t>Wichtigste Verpflichtung</a:t>
            </a:r>
            <a:r>
              <a:rPr lang="hu-HU" dirty="0" smtClean="0"/>
              <a:t>:</a:t>
            </a:r>
          </a:p>
          <a:p>
            <a:r>
              <a:rPr lang="de-DE" dirty="0" smtClean="0"/>
              <a:t>Artikel </a:t>
            </a:r>
            <a:r>
              <a:rPr lang="hu-HU" dirty="0" smtClean="0"/>
              <a:t>11</a:t>
            </a:r>
            <a:r>
              <a:rPr lang="de-DE" dirty="0" smtClean="0"/>
              <a:t> </a:t>
            </a:r>
            <a:r>
              <a:rPr lang="hu-HU" dirty="0" smtClean="0"/>
              <a:t>(2) „</a:t>
            </a:r>
            <a:r>
              <a:rPr lang="de-DE" u="sng" dirty="0" smtClean="0"/>
              <a:t>Zur </a:t>
            </a:r>
            <a:r>
              <a:rPr lang="de-DE" u="sng" dirty="0"/>
              <a:t>Erfüllung der Ziele dieser Richtlinie</a:t>
            </a:r>
            <a:r>
              <a:rPr lang="de-DE" dirty="0"/>
              <a:t> und </a:t>
            </a:r>
            <a:r>
              <a:rPr lang="de-DE" u="sng" dirty="0" smtClean="0"/>
              <a:t>im Interesse der </a:t>
            </a:r>
            <a:r>
              <a:rPr lang="de-DE" u="sng" dirty="0"/>
              <a:t>Entwicklung zu einer europäischen </a:t>
            </a:r>
            <a:r>
              <a:rPr lang="de-DE" u="sng" dirty="0" smtClean="0"/>
              <a:t>Recycling-Gesellschaft </a:t>
            </a:r>
            <a:r>
              <a:rPr lang="de-DE" dirty="0" smtClean="0"/>
              <a:t>mit </a:t>
            </a:r>
            <a:r>
              <a:rPr lang="de-DE" dirty="0"/>
              <a:t>einem hohen Maß an Effizienz der Ressourcennutzung </a:t>
            </a:r>
            <a:r>
              <a:rPr lang="de-DE" dirty="0" smtClean="0"/>
              <a:t>er­greifen </a:t>
            </a:r>
            <a:r>
              <a:rPr lang="de-DE" dirty="0"/>
              <a:t>die Mitgliedstaaten die zur Erreichung der </a:t>
            </a:r>
            <a:r>
              <a:rPr lang="de-DE" dirty="0" smtClean="0"/>
              <a:t>folgenden Zielvorgaben </a:t>
            </a:r>
            <a:r>
              <a:rPr lang="de-DE" dirty="0"/>
              <a:t>nötigen Maßnahmen</a:t>
            </a:r>
            <a:r>
              <a:rPr lang="de-DE" dirty="0" smtClean="0"/>
              <a:t>:</a:t>
            </a:r>
            <a:endParaRPr lang="hu-HU" dirty="0" smtClean="0"/>
          </a:p>
          <a:p>
            <a:r>
              <a:rPr lang="hu-HU" b="1" dirty="0" smtClean="0"/>
              <a:t>B) </a:t>
            </a:r>
            <a:r>
              <a:rPr lang="de-DE" b="1" u="sng" dirty="0" smtClean="0"/>
              <a:t>Bis </a:t>
            </a:r>
            <a:r>
              <a:rPr lang="de-DE" b="1" u="sng" dirty="0"/>
              <a:t>2020 wird die Vorbereitung zur Wiederverwendung, </a:t>
            </a:r>
            <a:r>
              <a:rPr lang="de-DE" b="1" u="sng" dirty="0" smtClean="0"/>
              <a:t>des Recyclings </a:t>
            </a:r>
            <a:r>
              <a:rPr lang="de-DE" b="1" u="sng" dirty="0"/>
              <a:t>und die sonstige stoffliche Verwertung (</a:t>
            </a:r>
            <a:r>
              <a:rPr lang="de-DE" b="1" u="sng" dirty="0" smtClean="0"/>
              <a:t>ein­schließlich </a:t>
            </a:r>
            <a:r>
              <a:rPr lang="de-DE" b="1" u="sng" dirty="0"/>
              <a:t>der Verfüllung, bei der Abfälle als Ersatz für </a:t>
            </a:r>
            <a:r>
              <a:rPr lang="de-DE" b="1" u="sng" dirty="0" smtClean="0"/>
              <a:t>an­dere </a:t>
            </a:r>
            <a:r>
              <a:rPr lang="de-DE" b="1" u="sng" dirty="0"/>
              <a:t>Materialien genutzt werden) von nicht gefährlichen </a:t>
            </a:r>
            <a:r>
              <a:rPr lang="de-DE" b="1" u="sng" dirty="0" smtClean="0"/>
              <a:t>Bau-und Abbruchabfällen </a:t>
            </a:r>
            <a:r>
              <a:rPr lang="de-DE" dirty="0" smtClean="0"/>
              <a:t>— mit </a:t>
            </a:r>
            <a:r>
              <a:rPr lang="de-DE" dirty="0"/>
              <a:t>Ausnahme von in der </a:t>
            </a:r>
            <a:r>
              <a:rPr lang="de-DE" dirty="0" smtClean="0"/>
              <a:t>Natur vorkommenden </a:t>
            </a:r>
            <a:r>
              <a:rPr lang="de-DE" dirty="0"/>
              <a:t>Materialien, die in Kategorie 17 05 04 </a:t>
            </a:r>
            <a:r>
              <a:rPr lang="de-DE" dirty="0" smtClean="0"/>
              <a:t>des Europäischen </a:t>
            </a:r>
            <a:r>
              <a:rPr lang="de-DE" dirty="0"/>
              <a:t>Abfallkatalogs definiert </a:t>
            </a:r>
            <a:r>
              <a:rPr lang="de-DE" dirty="0" smtClean="0"/>
              <a:t>sind — </a:t>
            </a:r>
            <a:r>
              <a:rPr lang="de-DE" b="1" u="sng" dirty="0" smtClean="0"/>
              <a:t>auf mindestens 70 </a:t>
            </a:r>
            <a:r>
              <a:rPr lang="de-DE" b="1" u="sng" dirty="0"/>
              <a:t>Gewichtsprozent </a:t>
            </a:r>
            <a:r>
              <a:rPr lang="de-DE" b="1" u="sng" dirty="0" smtClean="0"/>
              <a:t>erhöht</a:t>
            </a:r>
            <a:r>
              <a:rPr lang="de-DE" b="1" dirty="0" smtClean="0"/>
              <a:t>.“ </a:t>
            </a:r>
            <a:endParaRPr lang="hu-HU" b="1" u="sng" dirty="0" smtClean="0"/>
          </a:p>
          <a:p>
            <a:endParaRPr lang="hu-HU" dirty="0" smtClean="0"/>
          </a:p>
          <a:p>
            <a:endParaRPr lang="hu-H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562074"/>
          </a:xfrm>
        </p:spPr>
        <p:txBody>
          <a:bodyPr>
            <a:normAutofit fontScale="90000"/>
          </a:bodyPr>
          <a:lstStyle/>
          <a:p>
            <a:r>
              <a:rPr lang="de-DE" sz="3200" dirty="0" smtClean="0"/>
              <a:t>Auslegung</a:t>
            </a:r>
            <a:r>
              <a:rPr lang="hu-HU" sz="3200" dirty="0" smtClean="0"/>
              <a:t>: </a:t>
            </a:r>
            <a:r>
              <a:rPr lang="de-DE" sz="3200" dirty="0" smtClean="0"/>
              <a:t>Präambel der Richtlinie,</a:t>
            </a:r>
            <a:r>
              <a:rPr lang="hu-HU" sz="3200" dirty="0" smtClean="0"/>
              <a:t> </a:t>
            </a:r>
            <a:r>
              <a:rPr lang="de-DE" sz="3200" dirty="0" smtClean="0"/>
              <a:t>Absatz</a:t>
            </a:r>
            <a:r>
              <a:rPr lang="hu-HU" sz="3200" dirty="0" smtClean="0"/>
              <a:t> (11)</a:t>
            </a:r>
            <a:endParaRPr lang="hu-HU" sz="3200" dirty="0"/>
          </a:p>
        </p:txBody>
      </p:sp>
      <p:sp>
        <p:nvSpPr>
          <p:cNvPr id="3" name="Tartalom helye 2"/>
          <p:cNvSpPr>
            <a:spLocks noGrp="1"/>
          </p:cNvSpPr>
          <p:nvPr>
            <p:ph idx="1"/>
          </p:nvPr>
        </p:nvSpPr>
        <p:spPr>
          <a:xfrm>
            <a:off x="457200" y="980728"/>
            <a:ext cx="8229600" cy="5145435"/>
          </a:xfrm>
        </p:spPr>
        <p:txBody>
          <a:bodyPr>
            <a:normAutofit fontScale="70000" lnSpcReduction="20000"/>
          </a:bodyPr>
          <a:lstStyle/>
          <a:p>
            <a:endParaRPr lang="hu-HU" dirty="0" smtClean="0"/>
          </a:p>
          <a:p>
            <a:endParaRPr lang="hu-HU" dirty="0"/>
          </a:p>
          <a:p>
            <a:endParaRPr lang="hu-HU" dirty="0" smtClean="0"/>
          </a:p>
          <a:p>
            <a:endParaRPr lang="hu-HU" dirty="0"/>
          </a:p>
          <a:p>
            <a:endParaRPr lang="hu-HU" dirty="0" smtClean="0"/>
          </a:p>
          <a:p>
            <a:endParaRPr lang="hu-HU" dirty="0" smtClean="0"/>
          </a:p>
          <a:p>
            <a:endParaRPr lang="hu-HU" dirty="0" smtClean="0"/>
          </a:p>
          <a:p>
            <a:endParaRPr lang="hu-HU" dirty="0"/>
          </a:p>
          <a:p>
            <a:endParaRPr lang="hu-HU" dirty="0" smtClean="0"/>
          </a:p>
          <a:p>
            <a:endParaRPr lang="hu-HU" dirty="0"/>
          </a:p>
          <a:p>
            <a:endParaRPr lang="hu-HU" dirty="0" smtClean="0"/>
          </a:p>
          <a:p>
            <a:endParaRPr lang="hu-HU" dirty="0"/>
          </a:p>
          <a:p>
            <a:endParaRPr lang="hu-HU" dirty="0" smtClean="0"/>
          </a:p>
          <a:p>
            <a:endParaRPr lang="hu-HU" dirty="0"/>
          </a:p>
          <a:p>
            <a:pPr algn="ctr">
              <a:buNone/>
            </a:pPr>
            <a:r>
              <a:rPr lang="de-DE" b="1" u="sng" dirty="0" smtClean="0"/>
              <a:t>sollten </a:t>
            </a:r>
            <a:r>
              <a:rPr lang="de-DE" b="1" u="sng" dirty="0"/>
              <a:t>nach </a:t>
            </a:r>
            <a:r>
              <a:rPr lang="de-DE" b="1" u="sng" dirty="0" smtClean="0"/>
              <a:t>Maß­gabe </a:t>
            </a:r>
            <a:r>
              <a:rPr lang="de-DE" b="1" u="sng" dirty="0"/>
              <a:t>der </a:t>
            </a:r>
            <a:r>
              <a:rPr lang="de-DE" b="1" u="sng" dirty="0" smtClean="0"/>
              <a:t>Bestimmungen geprüft werden</a:t>
            </a:r>
            <a:endParaRPr lang="hu-HU" dirty="0" smtClean="0"/>
          </a:p>
          <a:p>
            <a:pPr algn="ctr"/>
            <a:endParaRPr lang="hu-HU" dirty="0"/>
          </a:p>
        </p:txBody>
      </p:sp>
      <p:sp>
        <p:nvSpPr>
          <p:cNvPr id="4" name="Ellipszis 3"/>
          <p:cNvSpPr/>
          <p:nvPr/>
        </p:nvSpPr>
        <p:spPr>
          <a:xfrm>
            <a:off x="251520" y="836712"/>
            <a:ext cx="4248472"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r>
              <a:rPr lang="de-DE" dirty="0" smtClean="0"/>
              <a:t>Nicht kontaminierte, </a:t>
            </a:r>
          </a:p>
          <a:p>
            <a:pPr algn="ctr"/>
            <a:r>
              <a:rPr lang="de-DE" dirty="0" smtClean="0"/>
              <a:t>ausgeho­bene </a:t>
            </a:r>
            <a:r>
              <a:rPr lang="de-DE" dirty="0"/>
              <a:t>Böden</a:t>
            </a:r>
            <a:endParaRPr lang="hu-HU" dirty="0"/>
          </a:p>
        </p:txBody>
      </p:sp>
      <p:sp>
        <p:nvSpPr>
          <p:cNvPr id="5" name="Ellipszis 4"/>
          <p:cNvSpPr/>
          <p:nvPr/>
        </p:nvSpPr>
        <p:spPr>
          <a:xfrm>
            <a:off x="4644008" y="908720"/>
            <a:ext cx="4320480" cy="1008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Andere </a:t>
            </a:r>
            <a:r>
              <a:rPr lang="de-DE" dirty="0"/>
              <a:t>natürlich </a:t>
            </a:r>
            <a:r>
              <a:rPr lang="de-DE" dirty="0" smtClean="0"/>
              <a:t>vorkommende Ma­terialien</a:t>
            </a:r>
            <a:endParaRPr lang="hu-HU" dirty="0"/>
          </a:p>
        </p:txBody>
      </p:sp>
      <p:sp>
        <p:nvSpPr>
          <p:cNvPr id="6" name="Lefelé nyíl 5"/>
          <p:cNvSpPr/>
          <p:nvPr/>
        </p:nvSpPr>
        <p:spPr>
          <a:xfrm>
            <a:off x="2411760" y="1988840"/>
            <a:ext cx="432048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7" name="Lekerekített téglalap 6"/>
          <p:cNvSpPr/>
          <p:nvPr/>
        </p:nvSpPr>
        <p:spPr>
          <a:xfrm>
            <a:off x="899592" y="2708920"/>
            <a:ext cx="7488832"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b="1" dirty="0"/>
              <a:t>die an anderen Standorten verwendet werden als</a:t>
            </a:r>
          </a:p>
          <a:p>
            <a:pPr algn="ctr"/>
            <a:r>
              <a:rPr lang="de-DE" b="1" dirty="0"/>
              <a:t>dem, an dem sie ausgehoben </a:t>
            </a:r>
            <a:r>
              <a:rPr lang="de-DE" b="1" dirty="0" smtClean="0"/>
              <a:t>wurden </a:t>
            </a:r>
            <a:r>
              <a:rPr lang="hu-HU" b="1" dirty="0" smtClean="0"/>
              <a:t>(</a:t>
            </a:r>
            <a:r>
              <a:rPr lang="de-DE" b="1" dirty="0" smtClean="0"/>
              <a:t>nicht</a:t>
            </a:r>
            <a:r>
              <a:rPr lang="hu-HU" b="1" dirty="0" smtClean="0"/>
              <a:t> in situ)!, </a:t>
            </a:r>
            <a:endParaRPr lang="hu-HU" dirty="0"/>
          </a:p>
        </p:txBody>
      </p:sp>
      <p:sp>
        <p:nvSpPr>
          <p:cNvPr id="8" name="Lefelé nyíl 7"/>
          <p:cNvSpPr/>
          <p:nvPr/>
        </p:nvSpPr>
        <p:spPr>
          <a:xfrm>
            <a:off x="2051720" y="3573016"/>
            <a:ext cx="5184576" cy="792088"/>
          </a:xfrm>
          <a:prstGeom prst="downArrow">
            <a:avLst>
              <a:gd name="adj1" fmla="val 50000"/>
              <a:gd name="adj2" fmla="val 6112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9" name="Téglalap 8"/>
          <p:cNvSpPr/>
          <p:nvPr/>
        </p:nvSpPr>
        <p:spPr>
          <a:xfrm>
            <a:off x="467544" y="4437112"/>
            <a:ext cx="2520280"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Abfalldefinition</a:t>
            </a:r>
            <a:endParaRPr lang="hu-HU" dirty="0"/>
          </a:p>
        </p:txBody>
      </p:sp>
      <p:sp>
        <p:nvSpPr>
          <p:cNvPr id="10" name="Téglalap 9"/>
          <p:cNvSpPr/>
          <p:nvPr/>
        </p:nvSpPr>
        <p:spPr>
          <a:xfrm>
            <a:off x="3491880" y="4437112"/>
            <a:ext cx="2592288"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u-HU" dirty="0" smtClean="0"/>
              <a:t>Nebenprodukt</a:t>
            </a:r>
            <a:endParaRPr lang="hu-HU" dirty="0"/>
          </a:p>
        </p:txBody>
      </p:sp>
      <p:sp>
        <p:nvSpPr>
          <p:cNvPr id="11" name="Téglalap 10"/>
          <p:cNvSpPr/>
          <p:nvPr/>
        </p:nvSpPr>
        <p:spPr>
          <a:xfrm>
            <a:off x="6372200" y="4437112"/>
            <a:ext cx="237626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t>E</a:t>
            </a:r>
            <a:r>
              <a:rPr lang="hu-HU" dirty="0" smtClean="0"/>
              <a:t>nde </a:t>
            </a:r>
            <a:r>
              <a:rPr lang="hu-HU" dirty="0"/>
              <a:t>der </a:t>
            </a:r>
            <a:r>
              <a:rPr lang="hu-HU" dirty="0" smtClean="0"/>
              <a:t>Abfall</a:t>
            </a:r>
            <a:r>
              <a:rPr lang="de-DE" dirty="0" smtClean="0"/>
              <a:t>-</a:t>
            </a:r>
            <a:r>
              <a:rPr lang="hu-HU" dirty="0" smtClean="0"/>
              <a:t>eigenschaft</a:t>
            </a:r>
            <a:r>
              <a:rPr lang="de-DE" dirty="0" smtClean="0"/>
              <a:t> </a:t>
            </a:r>
            <a:r>
              <a:rPr lang="hu-HU" dirty="0" smtClean="0"/>
              <a:t>(</a:t>
            </a:r>
            <a:r>
              <a:rPr lang="hu-HU" dirty="0"/>
              <a:t>EoW</a:t>
            </a:r>
            <a:r>
              <a:rPr lang="hu-HU" dirty="0" smtClean="0"/>
              <a:t>)</a:t>
            </a:r>
            <a:endParaRPr lang="hu-HU" dirty="0"/>
          </a:p>
        </p:txBody>
      </p:sp>
    </p:spTree>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2419</Words>
  <Application>Microsoft Office PowerPoint</Application>
  <PresentationFormat>Bildschirmpräsentation (4:3)</PresentationFormat>
  <Paragraphs>251</Paragraphs>
  <Slides>24</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24</vt:i4>
      </vt:variant>
    </vt:vector>
  </HeadingPairs>
  <TitlesOfParts>
    <vt:vector size="27" baseType="lpstr">
      <vt:lpstr>Arial</vt:lpstr>
      <vt:lpstr>Calibri</vt:lpstr>
      <vt:lpstr>Office-téma</vt:lpstr>
      <vt:lpstr>PowerPoint-Präsentation</vt:lpstr>
      <vt:lpstr>Motto:</vt:lpstr>
      <vt:lpstr>Was sind Bau- und Abbruchabfälle?</vt:lpstr>
      <vt:lpstr>Bau- und Abbruchabfälle aufgrund der gem. Verordnung 45/2004. (VII.26.) BM-KvVM der Ministerien für Inneres sowie Umweltschutz und Wasserwesen</vt:lpstr>
      <vt:lpstr>17 BAU- UND ABBRUCHABFÄLLE (EINSCHLIESSLICH AUSHUB VON VERUNREINIGTEN STANDORTEN) </vt:lpstr>
      <vt:lpstr>….und eine frühere Unterteilung</vt:lpstr>
      <vt:lpstr>Warum ist eine Definition von Bedeutung?</vt:lpstr>
      <vt:lpstr>Richtlinie 2008/98/EG über Abfälle und zur Aufhebung bestimmter Richtlinien</vt:lpstr>
      <vt:lpstr>Auslegung: Präambel der Richtlinie, Absatz (11)</vt:lpstr>
      <vt:lpstr> Artikel 5, Nebenprodukte </vt:lpstr>
      <vt:lpstr>Artikel 6, Ende der Abfalleigenschaft</vt:lpstr>
      <vt:lpstr>Einige wichtige Definitionen der Richtlinie</vt:lpstr>
      <vt:lpstr>Umfeld (geltender) ungarischer Rechtsvorschriften</vt:lpstr>
      <vt:lpstr>Abfallgesetz (Ht.)</vt:lpstr>
      <vt:lpstr>Abfallablagerungsgebühr (Ht.)</vt:lpstr>
      <vt:lpstr>Ungarisches Regelungssystem, wenn es sich um abfall handelt</vt:lpstr>
      <vt:lpstr>System gemäß Verordnung Nr. 45/2004 BM-KvVM der Ministerien für Inneres sowie Umweltschutz und Wasserwesen</vt:lpstr>
      <vt:lpstr>Regierungsverordnung Nr. 191/2009 (IX. 15.)</vt:lpstr>
      <vt:lpstr>Was zu untersuchen IST, wenn es sich nicht um abfall handelt</vt:lpstr>
      <vt:lpstr>Voruntersuchungen</vt:lpstr>
      <vt:lpstr>Hat es Sinn, die Nicht-Abfalleigenschaft zu überprüfen?</vt:lpstr>
      <vt:lpstr>Regelungen</vt:lpstr>
      <vt:lpstr>Durchführung</vt:lpstr>
      <vt:lpstr>PowerPoint-Präsentation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ZÖLDJOG</dc:creator>
  <cp:lastModifiedBy>Lisa Brauneis</cp:lastModifiedBy>
  <cp:revision>95</cp:revision>
  <dcterms:created xsi:type="dcterms:W3CDTF">2013-11-16T18:43:29Z</dcterms:created>
  <dcterms:modified xsi:type="dcterms:W3CDTF">2015-03-11T13:35:23Z</dcterms:modified>
</cp:coreProperties>
</file>